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3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37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9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65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 PACKAGE WRITING"/>
          <p:cNvSpPr txBox="1"/>
          <p:nvPr>
            <p:ph type="ctrTitle"/>
          </p:nvPr>
        </p:nvSpPr>
        <p:spPr>
          <a:xfrm>
            <a:off x="666750" y="2876550"/>
            <a:ext cx="23050500" cy="4559300"/>
          </a:xfrm>
          <a:prstGeom prst="rect">
            <a:avLst/>
          </a:prstGeom>
        </p:spPr>
        <p:txBody>
          <a:bodyPr/>
          <a:lstStyle>
            <a:lvl1pPr>
              <a:defRPr sz="16000"/>
            </a:lvl1pPr>
          </a:lstStyle>
          <a:p>
            <a:pPr/>
            <a:r>
              <a:t>R PACKAGE WRITING</a:t>
            </a:r>
          </a:p>
        </p:txBody>
      </p:sp>
      <p:sp>
        <p:nvSpPr>
          <p:cNvPr id="120" name="Operationalizing your algorithms"/>
          <p:cNvSpPr txBox="1"/>
          <p:nvPr/>
        </p:nvSpPr>
        <p:spPr>
          <a:xfrm>
            <a:off x="6857172" y="7401351"/>
            <a:ext cx="10669657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pPr/>
            <a:r>
              <a:t>Operationalizing your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itial 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structure</a:t>
            </a:r>
          </a:p>
        </p:txBody>
      </p:sp>
      <p:pic>
        <p:nvPicPr>
          <p:cNvPr id="165" name="Screen Shot 2017-11-13 at 8.02.53 AM.png" descr="Screen Shot 2017-11-13 at 8.0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810" y="3866826"/>
            <a:ext cx="14607424" cy="939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Every R package has at least 3 main components:…"/>
          <p:cNvSpPr txBox="1"/>
          <p:nvPr/>
        </p:nvSpPr>
        <p:spPr>
          <a:xfrm>
            <a:off x="16120146" y="4005784"/>
            <a:ext cx="7723653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Every R package has at least 3 main components: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DESCRIPTION file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R directory</a:t>
            </a:r>
          </a:p>
          <a:p>
            <a:pPr marL="833437" indent="-833437" algn="l" defTabSz="457200">
              <a:spcBef>
                <a:spcPts val="30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NAMESPACE file</a:t>
            </a:r>
          </a:p>
          <a:p>
            <a:pPr lvl="1" marL="1196975" indent="-460375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FF2600"/>
                </a:solidFill>
              </a:defRPr>
            </a:pPr>
            <a:r>
              <a:t>Go ahead and delete this NAMESPACE file; we’ll make a new one later.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563" name="Going back to the rescale function add conditional statements to check and provide appropriate errors or messages for:…"/>
          <p:cNvSpPr txBox="1"/>
          <p:nvPr>
            <p:ph type="body" idx="1"/>
          </p:nvPr>
        </p:nvSpPr>
        <p:spPr>
          <a:xfrm>
            <a:off x="666750" y="4558422"/>
            <a:ext cx="23050500" cy="8766109"/>
          </a:xfrm>
          <a:prstGeom prst="rect">
            <a:avLst/>
          </a:prstGeom>
        </p:spPr>
        <p:txBody>
          <a:bodyPr anchor="t"/>
          <a:lstStyle/>
          <a:p>
            <a:pPr marL="0" indent="0" defTabSz="800735">
              <a:lnSpc>
                <a:spcPct val="150000"/>
              </a:lnSpc>
              <a:spcBef>
                <a:spcPts val="6300"/>
              </a:spcBef>
              <a:buSzTx/>
              <a:buNone/>
              <a:defRPr i="1" sz="7275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Going back to the rescale function add conditional statements to check and provide appropriate errors or messages for:</a:t>
            </a:r>
          </a:p>
          <a:p>
            <a:pPr marL="837307" indent="-837307" defTabSz="800735">
              <a:lnSpc>
                <a:spcPct val="100000"/>
              </a:lnSpc>
              <a:spcBef>
                <a:spcPts val="4100"/>
              </a:spcBef>
              <a:buClr>
                <a:srgbClr val="535353"/>
              </a:buClr>
              <a:defRPr i="1" sz="7275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making sure </a:t>
            </a:r>
            <a:r>
              <a:rPr i="0" sz="6305">
                <a:latin typeface="Monaco"/>
                <a:ea typeface="Monaco"/>
                <a:cs typeface="Monaco"/>
                <a:sym typeface="Monaco"/>
              </a:rPr>
              <a:t>x</a:t>
            </a:r>
            <a:r>
              <a:t> input is a numeric vector</a:t>
            </a:r>
          </a:p>
          <a:p>
            <a:pPr marL="725666" indent="-725666" defTabSz="800735">
              <a:lnSpc>
                <a:spcPct val="100000"/>
              </a:lnSpc>
              <a:spcBef>
                <a:spcPts val="6300"/>
              </a:spcBef>
              <a:buClr>
                <a:srgbClr val="535353"/>
              </a:buClr>
              <a:defRPr i="1" sz="7275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i="0" sz="6305">
                <a:latin typeface="Monaco"/>
                <a:ea typeface="Monaco"/>
                <a:cs typeface="Monaco"/>
                <a:sym typeface="Monaco"/>
              </a:rPr>
              <a:t>digits</a:t>
            </a:r>
            <a:r>
              <a:t> input is a numeric vector of one element</a:t>
            </a:r>
          </a:p>
          <a:p>
            <a:pPr marL="725666" indent="-725666" defTabSz="800735">
              <a:lnSpc>
                <a:spcPct val="100000"/>
              </a:lnSpc>
              <a:spcBef>
                <a:spcPts val="6300"/>
              </a:spcBef>
              <a:buClr>
                <a:srgbClr val="535353"/>
              </a:buClr>
              <a:defRPr i="1" sz="7275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i="0" sz="6305">
                <a:latin typeface="Monaco"/>
                <a:ea typeface="Monaco"/>
                <a:cs typeface="Monaco"/>
                <a:sym typeface="Monaco"/>
              </a:rPr>
              <a:t>na.rm</a:t>
            </a:r>
            <a:r>
              <a:t> input is a single logical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566" name="rescale &lt;- function(x, digits = 2, na.rm = TRUE){…"/>
          <p:cNvSpPr txBox="1"/>
          <p:nvPr/>
        </p:nvSpPr>
        <p:spPr>
          <a:xfrm>
            <a:off x="457311" y="4191450"/>
            <a:ext cx="10508038" cy="960447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2, na.rm = TRUE){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# ensure argument inputs are valid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if(!is.numeric(x)) {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stop('x must be an atomic numeric vector')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if(!is.numeric(digits) | length(digits) &gt; 1) {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stop('digits must be a numeric vector of one element')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if(!is.logical(na.rm)) {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stop('na.rm must be logical input (TRUE or FALSE)')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if(isTRUE(na.rm)) x &lt;- x[!is.na(x)]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scaled &lt;- (x - rng[1]) / (rng[2] - rng[1])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round(scaled, digits = digits)</a:t>
            </a:r>
          </a:p>
          <a:p>
            <a:pPr algn="l" defTabSz="274320">
              <a:spcBef>
                <a:spcPts val="1800"/>
              </a:spcBef>
              <a:tabLst>
                <a:tab pos="76200" algn="l"/>
                <a:tab pos="266700" algn="l"/>
              </a:tabLst>
              <a:defRPr sz="198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567" name="rescale &lt;- function(x, digits = 2, na.rm = TRUE){…"/>
          <p:cNvSpPr txBox="1"/>
          <p:nvPr/>
        </p:nvSpPr>
        <p:spPr>
          <a:xfrm>
            <a:off x="13574266" y="4191450"/>
            <a:ext cx="10508037" cy="960447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>
                    <a:alpha val="3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2, na.rm = TRUE){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797979"/>
                </a:solidFill>
              </a:rPr>
              <a:t># ensure argument inputs are valid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if(!is.numeric(x)) {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stop('x must be an atomic numeric vector')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if(!is.numeric(digits) | length(digits) &gt; 1) {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stop('digits must be a numeric vector of one element')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if(!is.logical(na.rm)) {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stop('na.rm must be logical input (TRUE or FALSE)')</a:t>
            </a:r>
          </a:p>
          <a:p>
            <a:pPr algn="l" defTabSz="384047">
              <a:spcBef>
                <a:spcPts val="2500"/>
              </a:spcBef>
              <a:tabLst>
                <a:tab pos="114300" algn="l"/>
                <a:tab pos="381000" algn="l"/>
              </a:tabLst>
              <a:defRPr sz="2772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</p:txBody>
      </p:sp>
      <p:sp>
        <p:nvSpPr>
          <p:cNvPr id="568" name="Rectangle"/>
          <p:cNvSpPr/>
          <p:nvPr/>
        </p:nvSpPr>
        <p:spPr>
          <a:xfrm>
            <a:off x="571210" y="4775548"/>
            <a:ext cx="10093456" cy="6155296"/>
          </a:xfrm>
          <a:prstGeom prst="rect">
            <a:avLst/>
          </a:prstGeom>
          <a:ln w="63500">
            <a:solidFill>
              <a:srgbClr val="80878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9" name="Line"/>
          <p:cNvSpPr/>
          <p:nvPr/>
        </p:nvSpPr>
        <p:spPr>
          <a:xfrm>
            <a:off x="11288067" y="7493000"/>
            <a:ext cx="1694548" cy="0"/>
          </a:xfrm>
          <a:prstGeom prst="line">
            <a:avLst/>
          </a:prstGeom>
          <a:ln w="635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572" name="rescale(c(letters))…"/>
          <p:cNvSpPr txBox="1"/>
          <p:nvPr/>
        </p:nvSpPr>
        <p:spPr>
          <a:xfrm>
            <a:off x="457311" y="4191450"/>
            <a:ext cx="21722022" cy="960447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rescale(c(letters))</a:t>
            </a:r>
          </a:p>
          <a:p>
            <a:pPr lvl="2"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rescale(vec1, digits = c(1, 2))</a:t>
            </a:r>
          </a:p>
          <a:p>
            <a:pPr lvl="2"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rescale(vec1, na.rm = "false")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reating your package metadata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Creating your package metadata</a:t>
            </a:r>
          </a:p>
        </p:txBody>
      </p:sp>
      <p:sp>
        <p:nvSpPr>
          <p:cNvPr id="169" name="DESCRIPTION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DESCRIPTION file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alphaModFix amt="25000"/>
            <a:extLst/>
          </a:blip>
          <a:srcRect l="17425" t="19121" r="19317" b="19121"/>
          <a:stretch>
            <a:fillRect/>
          </a:stretch>
        </p:blipFill>
        <p:spPr>
          <a:xfrm>
            <a:off x="15011265" y="4518934"/>
            <a:ext cx="7747300" cy="75635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scription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File</a:t>
            </a:r>
          </a:p>
        </p:txBody>
      </p:sp>
      <p:sp>
        <p:nvSpPr>
          <p:cNvPr id="173" name="The DESCRIPTION file is important if you want to distribute your packag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t>The DESCRIPTION file is important if you want to distribute your package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t>This file is where you make a title for the package, describe briefly what it does, and indicate the author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t>Imports must be added; lists packages that are essential for using your functions. These will be automatically installed (but not attached) when your package is installed</a:t>
            </a:r>
          </a:p>
          <a:p>
            <a:pPr marL="552450" indent="-552450" algn="l" defTabSz="438911">
              <a:spcBef>
                <a:spcPts val="28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31800" algn="l"/>
              </a:tabLst>
              <a:defRPr sz="4800">
                <a:solidFill>
                  <a:srgbClr val="5A5F5E"/>
                </a:solidFill>
              </a:defRPr>
            </a:pPr>
            <a:r>
              <a:t>Suggests lists packages that will make your set of functions more useful and effective, but aren't necessary</a:t>
            </a:r>
          </a:p>
        </p:txBody>
      </p:sp>
      <p:pic>
        <p:nvPicPr>
          <p:cNvPr id="174" name="Screen Shot 2017-11-14 at 10.20.14 AM.png" descr="Screen Shot 2017-11-14 at 10.20.1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8299" y="3685482"/>
            <a:ext cx="11455544" cy="9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177" name="Update and save your DESCRIPTION file to look something like the following:"/>
          <p:cNvSpPr txBox="1"/>
          <p:nvPr>
            <p:ph type="body" sz="quarter" idx="1"/>
          </p:nvPr>
        </p:nvSpPr>
        <p:spPr>
          <a:xfrm>
            <a:off x="843107" y="3616818"/>
            <a:ext cx="22125989" cy="2191219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Update and save your DESCRIPTION file to look something like the following:</a:t>
            </a:r>
          </a:p>
        </p:txBody>
      </p:sp>
      <p:pic>
        <p:nvPicPr>
          <p:cNvPr id="178" name="Screen Shot 2017-11-14 at 12.26.13 PM.png" descr="Screen Shot 2017-11-14 at 12.26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1536" y="5340451"/>
            <a:ext cx="16109131" cy="82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190613" y="3054551"/>
            <a:ext cx="10971954" cy="1097195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.R Files and the capabilities of your packag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.R Files and the capabilities of your package</a:t>
            </a:r>
          </a:p>
        </p:txBody>
      </p:sp>
      <p:sp>
        <p:nvSpPr>
          <p:cNvPr id="182" name="Packaging Functions"/>
          <p:cNvSpPr txBox="1"/>
          <p:nvPr>
            <p:ph type="title"/>
          </p:nvPr>
        </p:nvSpPr>
        <p:spPr>
          <a:xfrm>
            <a:off x="673100" y="4572000"/>
            <a:ext cx="15347704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Packaging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riting a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a Function</a:t>
            </a:r>
          </a:p>
        </p:txBody>
      </p:sp>
      <p:sp>
        <p:nvSpPr>
          <p:cNvPr id="185" name="To have a working R Package you need a set of functions (or data)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To have a working R Package you need a set of functions (or data)</a:t>
            </a:r>
          </a:p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Let’s work with the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t> and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functions in the package-functions.R script</a:t>
            </a:r>
          </a:p>
          <a:p>
            <a:pPr lvl="1" marL="19002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t>Delete the hello.R file in the R directory &amp; the hello.Rd file in the man directory</a:t>
            </a:r>
          </a:p>
          <a:p>
            <a:pPr lvl="1" marL="19002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 sz="4600">
                <a:solidFill>
                  <a:srgbClr val="5A5F5E"/>
                </a:solidFill>
              </a:defRPr>
            </a:pPr>
            <a:r>
              <a:t>Create a new .R script, copy the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pv</a:t>
            </a:r>
            <a:r>
              <a:t> function, and save it as pv.R in the R directory</a:t>
            </a:r>
          </a:p>
        </p:txBody>
      </p:sp>
      <p:pic>
        <p:nvPicPr>
          <p:cNvPr id="186" name="Screen Shot 2017-11-13 at 11.40.43 AM.png" descr="Screen Shot 2017-11-13 at 11.40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0399" y="8680171"/>
            <a:ext cx="8028787" cy="317874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onnection Line"/>
          <p:cNvSpPr/>
          <p:nvPr/>
        </p:nvSpPr>
        <p:spPr>
          <a:xfrm>
            <a:off x="527050" y="5901690"/>
            <a:ext cx="833121" cy="4726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3105" y="0"/>
                </a:lnTo>
              </a:path>
            </a:pathLst>
          </a:custGeom>
          <a:ln w="38100">
            <a:solidFill>
              <a:srgbClr val="5A5F5E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88" name="Rectangle"/>
          <p:cNvSpPr/>
          <p:nvPr/>
        </p:nvSpPr>
        <p:spPr>
          <a:xfrm>
            <a:off x="3299470" y="9072151"/>
            <a:ext cx="1270001" cy="488268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Connection Line"/>
          <p:cNvSpPr/>
          <p:nvPr/>
        </p:nvSpPr>
        <p:spPr>
          <a:xfrm>
            <a:off x="19202400" y="7000240"/>
            <a:ext cx="3312161" cy="58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85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5A5F5E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90" name="Line"/>
          <p:cNvSpPr/>
          <p:nvPr/>
        </p:nvSpPr>
        <p:spPr>
          <a:xfrm>
            <a:off x="19207358" y="7563313"/>
            <a:ext cx="1" cy="539068"/>
          </a:xfrm>
          <a:prstGeom prst="line">
            <a:avLst/>
          </a:prstGeom>
          <a:ln w="381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1" name="Screen Shot 2017-11-13 at 11.51.50 AM.png" descr="Screen Shot 2017-11-13 at 11.51.5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7986" y="8164534"/>
            <a:ext cx="12872482" cy="7405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ocumenting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documenting functions</a:t>
            </a:r>
          </a:p>
        </p:txBody>
      </p:sp>
      <p:sp>
        <p:nvSpPr>
          <p:cNvPr id="196" name="All functions in R come with help menus so that other users (or even yourself in the future) can figure out how to use various functions…"/>
          <p:cNvSpPr txBox="1"/>
          <p:nvPr/>
        </p:nvSpPr>
        <p:spPr>
          <a:xfrm>
            <a:off x="1084009" y="3207697"/>
            <a:ext cx="12964154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All functions in R come with help menus so that other users (or even yourself in the future) can figure out how to use various functions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We will be using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roxygen2</a:t>
            </a:r>
            <a:r>
              <a:t> package to add documentation files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Documentation files are saved as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.Rd</a:t>
            </a:r>
            <a:r>
              <a:t> files in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/man</a:t>
            </a:r>
            <a:r>
              <a:t> folder of your project</a:t>
            </a:r>
          </a:p>
        </p:txBody>
      </p:sp>
      <p:pic>
        <p:nvPicPr>
          <p:cNvPr id="197" name="fullsizeoutput_3.jpeg" descr="fullsizeoutput_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5390" y="3613041"/>
            <a:ext cx="8350793" cy="9309318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?dplyr::filter"/>
          <p:cNvSpPr txBox="1"/>
          <p:nvPr/>
        </p:nvSpPr>
        <p:spPr>
          <a:xfrm>
            <a:off x="-87667" y="11421512"/>
            <a:ext cx="14391968" cy="123322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?dplyr::filter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STRUCTING HELP FI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HELP FILES</a:t>
            </a:r>
          </a:p>
        </p:txBody>
      </p:sp>
      <p:sp>
        <p:nvSpPr>
          <p:cNvPr id="201" name="Directly above the function in the .R file, add various categories with a leading #’…"/>
          <p:cNvSpPr txBox="1"/>
          <p:nvPr/>
        </p:nvSpPr>
        <p:spPr>
          <a:xfrm>
            <a:off x="1084009" y="3207697"/>
            <a:ext cx="22215981" cy="235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Directly above the function in the .R file, add various categories with a leading </a:t>
            </a:r>
            <a:r>
              <a:rPr sz="45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rPr>
              <a:t>#’</a:t>
            </a:r>
            <a:endParaRPr>
              <a:solidFill>
                <a:srgbClr val="028C00"/>
              </a:solidFill>
            </a:endParaRPr>
          </a:p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should always include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@title, @description, @param, @examples</a:t>
            </a:r>
            <a:r>
              <a:t>, and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@export</a:t>
            </a:r>
          </a:p>
        </p:txBody>
      </p:sp>
      <p:sp>
        <p:nvSpPr>
          <p:cNvPr id="202" name="Once you have incorporated these comments, type devtools::document() in your console.…"/>
          <p:cNvSpPr txBox="1"/>
          <p:nvPr/>
        </p:nvSpPr>
        <p:spPr>
          <a:xfrm>
            <a:off x="15913979" y="5383884"/>
            <a:ext cx="8116080" cy="8118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have incorporated these comments, type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in your console.</a:t>
            </a:r>
          </a:p>
          <a:p>
            <a:pPr marL="575468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This creates:</a:t>
            </a:r>
          </a:p>
          <a:p>
            <a:pPr lvl="1" marL="1312068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.Rd file in man directory</a:t>
            </a:r>
          </a:p>
          <a:p>
            <a:pPr lvl="1" marL="1312068" indent="-575468" algn="l" defTabSz="457200">
              <a:spcBef>
                <a:spcPts val="1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Adds </a:t>
            </a:r>
            <a:r>
              <a:rPr sz="3500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t> function to package NAMESPACE</a:t>
            </a:r>
          </a:p>
        </p:txBody>
      </p:sp>
      <p:pic>
        <p:nvPicPr>
          <p:cNvPr id="203" name="Screen Shot 2017-11-13 at 12.45.48 PM.png" descr="Screen Shot 2017-11-13 at 12.45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016" y="5620759"/>
            <a:ext cx="14770842" cy="7644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st drive your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drive your function</a:t>
            </a:r>
          </a:p>
        </p:txBody>
      </p:sp>
      <p:sp>
        <p:nvSpPr>
          <p:cNvPr id="206" name="# Load your development package functions…"/>
          <p:cNvSpPr txBox="1"/>
          <p:nvPr>
            <p:ph type="body" sz="half" idx="1"/>
          </p:nvPr>
        </p:nvSpPr>
        <p:spPr>
          <a:xfrm>
            <a:off x="-69962" y="5739830"/>
            <a:ext cx="12209186" cy="7340799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Load your development package functions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devtools::load_all()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Look at help file documentation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?pv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Test your function out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1000, .09, n = 5)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649.93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808785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Test that your current package meets CRAN 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requirements</a:t>
            </a:r>
          </a:p>
          <a:p>
            <a:pPr lvl="6" marL="0" indent="1179576" defTabSz="709930">
              <a:lnSpc>
                <a:spcPct val="120000"/>
              </a:lnSpc>
              <a:spcBef>
                <a:spcPts val="0"/>
              </a:spcBef>
              <a:buSzTx/>
              <a:buNone/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</p:txBody>
      </p:sp>
      <p:sp>
        <p:nvSpPr>
          <p:cNvPr id="207" name="Once you’ve created your function and added it to the NAMESPACE you can:"/>
          <p:cNvSpPr txBox="1"/>
          <p:nvPr/>
        </p:nvSpPr>
        <p:spPr>
          <a:xfrm>
            <a:off x="1084009" y="3708079"/>
            <a:ext cx="12964154" cy="2158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75468" indent="-575468" algn="l" defTabSz="457200">
              <a:lnSpc>
                <a:spcPct val="11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Once you’ve created your function and added it to the NAMESPACE you can:</a:t>
            </a:r>
          </a:p>
        </p:txBody>
      </p:sp>
      <p:pic>
        <p:nvPicPr>
          <p:cNvPr id="208" name="Screen Shot 2017-11-13 at 12.47.02 PM.png" descr="Screen Shot 2017-11-13 at 12.47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728" y="3788597"/>
            <a:ext cx="8791199" cy="9716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mmon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workflow</a:t>
            </a:r>
          </a:p>
        </p:txBody>
      </p:sp>
      <p:sp>
        <p:nvSpPr>
          <p:cNvPr id="211" name="# Document your package functions…"/>
          <p:cNvSpPr txBox="1"/>
          <p:nvPr>
            <p:ph type="body" sz="half" idx="1"/>
          </p:nvPr>
        </p:nvSpPr>
        <p:spPr>
          <a:xfrm>
            <a:off x="-69962" y="3845455"/>
            <a:ext cx="12624815" cy="7340800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Document your package functions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devtools::document()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Load your package functions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devtools::load_all()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Evaluate your package against requirements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</p:txBody>
      </p:sp>
      <p:sp>
        <p:nvSpPr>
          <p:cNvPr id="212" name="Shortcuts:…"/>
          <p:cNvSpPr txBox="1"/>
          <p:nvPr/>
        </p:nvSpPr>
        <p:spPr>
          <a:xfrm>
            <a:off x="13088906" y="3849592"/>
            <a:ext cx="10529299" cy="661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Shortcuts:</a:t>
            </a:r>
          </a:p>
          <a:p>
            <a:pPr algn="l"/>
          </a:p>
          <a:p>
            <a:pPr algn="l"/>
            <a:r>
              <a:t>Ctrl/Cmd + Shift + D</a:t>
            </a:r>
          </a:p>
          <a:p>
            <a:pPr algn="l"/>
          </a:p>
          <a:p>
            <a:pPr algn="l"/>
          </a:p>
          <a:p>
            <a:pPr algn="l"/>
            <a:r>
              <a:t>Ctrl/Cmd + Shift + L</a:t>
            </a:r>
          </a:p>
          <a:p>
            <a:pPr algn="l"/>
          </a:p>
          <a:p>
            <a:pPr algn="l"/>
          </a:p>
          <a:p>
            <a:pPr algn="l"/>
            <a:r>
              <a:t>Ctrl/Cmd + Shift + E</a:t>
            </a:r>
          </a:p>
        </p:txBody>
      </p:sp>
      <p:sp>
        <p:nvSpPr>
          <p:cNvPr id="213" name="Rinse and repeat"/>
          <p:cNvSpPr txBox="1"/>
          <p:nvPr/>
        </p:nvSpPr>
        <p:spPr>
          <a:xfrm>
            <a:off x="9112011" y="12050756"/>
            <a:ext cx="6159978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7500">
                <a:solidFill>
                  <a:srgbClr val="0433FF"/>
                </a:solidFill>
              </a:defRPr>
            </a:lvl1pPr>
          </a:lstStyle>
          <a:p>
            <a:pPr/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he fundamental unit of shareable code…"/>
          <p:cNvSpPr txBox="1"/>
          <p:nvPr>
            <p:ph type="body" idx="4294967295"/>
          </p:nvPr>
        </p:nvSpPr>
        <p:spPr>
          <a:xfrm>
            <a:off x="643615" y="3835400"/>
            <a:ext cx="16533303" cy="8864600"/>
          </a:xfrm>
          <a:prstGeom prst="rect">
            <a:avLst/>
          </a:prstGeom>
        </p:spPr>
        <p:txBody>
          <a:bodyPr anchor="t"/>
          <a:lstStyle/>
          <a:p>
            <a:pPr marL="598487" indent="-598487">
              <a:buClr>
                <a:srgbClr val="535353"/>
              </a:buClr>
              <a:defRPr sz="5500"/>
            </a:pPr>
            <a:r>
              <a:t>The fundamental unit of shareable code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t>An R package is a collection of functions that is available to the user once the package is installed on the user's device.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t>Will often include function help files, vignettes, sample data, and more.</a:t>
            </a:r>
          </a:p>
          <a:p>
            <a:pPr marL="598487" indent="-598487">
              <a:buClr>
                <a:srgbClr val="535353"/>
              </a:buClr>
              <a:defRPr sz="5500"/>
            </a:pPr>
            <a:r>
              <a:t>Either way, a package is a convenient way to organize and automate commands that you use frequently.</a:t>
            </a:r>
          </a:p>
        </p:txBody>
      </p:sp>
      <p:sp>
        <p:nvSpPr>
          <p:cNvPr id="124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packager</a:t>
            </a:r>
          </a:p>
        </p:txBody>
      </p:sp>
      <p:sp>
        <p:nvSpPr>
          <p:cNvPr id="125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6" name="what is a packag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package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ome things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things to remember</a:t>
            </a:r>
          </a:p>
        </p:txBody>
      </p:sp>
      <p:sp>
        <p:nvSpPr>
          <p:cNvPr id="216" name="All functions can be written in a single .R script, each function can be in a different script, or some other configuration in between these two extremes…"/>
          <p:cNvSpPr txBox="1"/>
          <p:nvPr/>
        </p:nvSpPr>
        <p:spPr>
          <a:xfrm>
            <a:off x="1138637" y="3378446"/>
            <a:ext cx="22106726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t>All functions can be written in a single .R script, each function can be in a different script, or some other configuration in between these two extremes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t>All of these .R scripts should be saved in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/R</a:t>
            </a:r>
            <a:r>
              <a:t> folder of your project</a:t>
            </a:r>
          </a:p>
          <a:p>
            <a:pPr marL="5754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t>Functions can either be internal or exported</a:t>
            </a:r>
          </a:p>
          <a:p>
            <a:pPr lvl="1" marL="1312068" indent="-575468" algn="l" defTabSz="457200">
              <a:spcBef>
                <a:spcPts val="1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i="1">
                <a:latin typeface="Gill Sans"/>
                <a:ea typeface="Gill Sans"/>
                <a:cs typeface="Gill Sans"/>
                <a:sym typeface="Gill Sans"/>
              </a:rPr>
              <a:t>Internal functions</a:t>
            </a:r>
            <a:r>
              <a:t>, or “helper” functions can only be accessed within the project, unless the user calls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:::</a:t>
            </a:r>
            <a:r>
              <a:t> to specify an internal function</a:t>
            </a:r>
          </a:p>
          <a:p>
            <a:pPr lvl="1" marL="13120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A5F5E"/>
                </a:solidFill>
              </a:defRPr>
            </a:pPr>
            <a:r>
              <a:rPr i="1">
                <a:latin typeface="Gill Sans"/>
                <a:ea typeface="Gill Sans"/>
                <a:cs typeface="Gill Sans"/>
                <a:sym typeface="Gill Sans"/>
              </a:rPr>
              <a:t>Exported functions</a:t>
            </a:r>
            <a:r>
              <a:t> are the typical functions that can be accessed anytime once the package has been loaded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0433FF"/>
                </a:solidFill>
              </a:defRPr>
            </a:pPr>
            <a:r>
              <a:t>DO NOT call libraries within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219" name="Add the rescale function to your package:…"/>
          <p:cNvSpPr txBox="1"/>
          <p:nvPr>
            <p:ph type="body" idx="1"/>
          </p:nvPr>
        </p:nvSpPr>
        <p:spPr>
          <a:xfrm>
            <a:off x="843107" y="3616818"/>
            <a:ext cx="22125989" cy="9861975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the </a:t>
            </a:r>
            <a:r>
              <a:rPr i="0" sz="500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to your package: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new .R script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rescale function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Add roxygen comments to document help file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i="0" sz="500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to add to NAMESPACE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function with </a:t>
            </a:r>
            <a:r>
              <a:rPr i="0" sz="5000">
                <a:latin typeface="Monaco"/>
                <a:ea typeface="Monaco"/>
                <a:cs typeface="Monaco"/>
                <a:sym typeface="Monaco"/>
              </a:rPr>
              <a:t>devtools::load_all()</a:t>
            </a:r>
            <a:r>
              <a:t> (check our help file, test function)</a:t>
            </a:r>
          </a:p>
          <a:p>
            <a:pPr marL="1000125" indent="-1000125">
              <a:lnSpc>
                <a:spcPct val="100000"/>
              </a:lnSpc>
              <a:spcBef>
                <a:spcPts val="3000"/>
              </a:spcBef>
              <a:buSzPct val="100000"/>
              <a:buAutoNum type="arabicPeriod" startAt="1"/>
              <a:defRPr i="1" sz="6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Run </a:t>
            </a:r>
            <a:r>
              <a:rPr i="0" sz="5000">
                <a:latin typeface="Monaco"/>
                <a:ea typeface="Monaco"/>
                <a:cs typeface="Monaco"/>
                <a:sym typeface="Monaco"/>
              </a:rPr>
              <a:t>devtools::check()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function with 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function with dependencies</a:t>
            </a:r>
          </a:p>
        </p:txBody>
      </p:sp>
      <p:sp>
        <p:nvSpPr>
          <p:cNvPr id="222" name="2 approaches…"/>
          <p:cNvSpPr txBox="1"/>
          <p:nvPr/>
        </p:nvSpPr>
        <p:spPr>
          <a:xfrm>
            <a:off x="1138637" y="3378446"/>
            <a:ext cx="13235195" cy="8964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2 approaches</a:t>
            </a:r>
          </a:p>
          <a:p>
            <a:pPr lvl="1" marL="1883568" indent="-816768" algn="l" defTabSz="457200">
              <a:spcBef>
                <a:spcPts val="35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Add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</a:t>
            </a:r>
            <a:r>
              <a:t> package to dependencies with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devtools::use_package(“stats”)</a:t>
            </a:r>
            <a:r>
              <a:t>. Then refer to function explicitly (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t>)</a:t>
            </a:r>
          </a:p>
          <a:p>
            <a:pPr lvl="1" marL="1883568" indent="-816768" algn="l" defTabSz="457200">
              <a:spcBef>
                <a:spcPts val="35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r>
              <a:t>Add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stats::na.omit</a:t>
            </a:r>
            <a:r>
              <a:t> to NAMESPACE with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@importFrom stats na.omit</a:t>
            </a:r>
            <a:endParaRPr sz="4000">
              <a:latin typeface="Monaco"/>
              <a:ea typeface="Monaco"/>
              <a:cs typeface="Monaco"/>
              <a:sym typeface="Monaco"/>
            </a:endParaRP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 sz="4900">
                <a:solidFill>
                  <a:srgbClr val="515151"/>
                </a:solidFill>
              </a:defRPr>
            </a:pPr>
            <a:endParaRPr sz="4000">
              <a:latin typeface="Monaco"/>
              <a:ea typeface="Monaco"/>
              <a:cs typeface="Monaco"/>
              <a:sym typeface="Monaco"/>
            </a:endParaRPr>
          </a:p>
        </p:txBody>
      </p:sp>
      <p:pic>
        <p:nvPicPr>
          <p:cNvPr id="223" name="Screen Shot 2017-11-13 at 2.06.51 PM.png" descr="Screen Shot 2017-11-13 at 2.06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160" y="3420113"/>
            <a:ext cx="9383628" cy="10026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dd this dependency, rerun devtools::document() and devtools::check() and you should be clear!"/>
          <p:cNvSpPr txBox="1"/>
          <p:nvPr/>
        </p:nvSpPr>
        <p:spPr>
          <a:xfrm>
            <a:off x="1112237" y="10487687"/>
            <a:ext cx="12753684" cy="231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0433FF"/>
                </a:solidFill>
              </a:defRPr>
            </a:pPr>
            <a:r>
              <a:t>Add this dependency, rerun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devtools::document()</a:t>
            </a:r>
            <a:r>
              <a:t> and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devtools::check()</a:t>
            </a:r>
            <a:r>
              <a:t> and you should be clear!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4053182" y="1808149"/>
            <a:ext cx="10486773" cy="1048677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dding example data"/>
          <p:cNvSpPr txBox="1"/>
          <p:nvPr>
            <p:ph type="title"/>
          </p:nvPr>
        </p:nvSpPr>
        <p:spPr>
          <a:xfrm>
            <a:off x="673100" y="4578350"/>
            <a:ext cx="18436393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Adding example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tting up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up the data</a:t>
            </a:r>
          </a:p>
        </p:txBody>
      </p:sp>
      <p:sp>
        <p:nvSpPr>
          <p:cNvPr id="230" name="# 1. Import the data you want to use…"/>
          <p:cNvSpPr txBox="1"/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1. Import the data you want to use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psc &lt;- readr::read_csv("path/to/pkg_data.csv")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2. Add the data object to your package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devtools::use_data(psc)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pic>
        <p:nvPicPr>
          <p:cNvPr id="231" name="Screen Shot 2017-11-13 at 2.35.16 PM.png" descr="Screen Shot 2017-11-13 at 2.35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6425" y="4479652"/>
            <a:ext cx="8418848" cy="727388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9557413" y="7026521"/>
            <a:ext cx="5605300" cy="1307918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etting up th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up the data</a:t>
            </a:r>
          </a:p>
        </p:txBody>
      </p:sp>
      <p:sp>
        <p:nvSpPr>
          <p:cNvPr id="235" name="# 1. Import the data you want to use…"/>
          <p:cNvSpPr txBox="1"/>
          <p:nvPr>
            <p:ph type="body" sz="half" idx="1"/>
          </p:nvPr>
        </p:nvSpPr>
        <p:spPr>
          <a:xfrm>
            <a:off x="-69962" y="4455188"/>
            <a:ext cx="13103816" cy="8625441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1. Import the data you want to use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psc &lt;- readr::read_csv("path/to/pkg_data.csv")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2. Add the data object to your package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devtools::use_data(psc)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3. Document data using roxygen comments then run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devtools::document()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devtools::load_all()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?psc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psc</a:t>
            </a:r>
          </a:p>
          <a:p>
            <a:pPr lvl="6" marL="0" indent="1371600">
              <a:lnSpc>
                <a:spcPct val="120000"/>
              </a:lnSpc>
              <a:spcBef>
                <a:spcPts val="0"/>
              </a:spcBef>
              <a:buSzTx/>
              <a:buNone/>
              <a:defRPr sz="3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</p:txBody>
      </p:sp>
      <p:pic>
        <p:nvPicPr>
          <p:cNvPr id="236" name="Screen Shot 2017-11-13 at 2.33.31 PM.png" descr="Screen Shot 2017-11-13 at 2.3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9837" y="4422155"/>
            <a:ext cx="11239742" cy="5603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821068" y="773966"/>
            <a:ext cx="12533699" cy="12533699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Know when your code break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Know when your code breaks!</a:t>
            </a:r>
          </a:p>
        </p:txBody>
      </p:sp>
      <p:sp>
        <p:nvSpPr>
          <p:cNvPr id="240" name="Integrated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Integrated testing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Description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File</a:t>
            </a:r>
          </a:p>
        </p:txBody>
      </p:sp>
      <p:sp>
        <p:nvSpPr>
          <p:cNvPr id="243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Automated testing reduces the time to find and fix bugs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Formalizes testing to ensure consistency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To get started, 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devtools::use_testthat()</a:t>
            </a:r>
          </a:p>
        </p:txBody>
      </p:sp>
      <p:pic>
        <p:nvPicPr>
          <p:cNvPr id="244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6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scription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Description File</a:t>
            </a:r>
          </a:p>
        </p:txBody>
      </p:sp>
      <p:sp>
        <p:nvSpPr>
          <p:cNvPr id="249" name="Automated testing reduces the time to find and fix bugs…"/>
          <p:cNvSpPr txBox="1"/>
          <p:nvPr/>
        </p:nvSpPr>
        <p:spPr>
          <a:xfrm>
            <a:off x="700461" y="3325752"/>
            <a:ext cx="129385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Automated testing reduces the time to find and fix bugs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Formalizes testing to ensure consistency</a:t>
            </a: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To get started, run </a:t>
            </a:r>
            <a:r>
              <a:rPr sz="4000">
                <a:latin typeface="Monaco"/>
                <a:ea typeface="Monaco"/>
                <a:cs typeface="Monaco"/>
                <a:sym typeface="Monaco"/>
              </a:rPr>
              <a:t>devtools::use_testthat()</a:t>
            </a:r>
            <a:endParaRPr sz="4000">
              <a:latin typeface="Monaco"/>
              <a:ea typeface="Monaco"/>
              <a:cs typeface="Monaco"/>
              <a:sym typeface="Monaco"/>
            </a:endParaRPr>
          </a:p>
          <a:p>
            <a:pPr algn="l" defTabSz="457200">
              <a:spcBef>
                <a:spcPts val="3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endParaRPr sz="4000">
              <a:latin typeface="Monaco"/>
              <a:ea typeface="Monaco"/>
              <a:cs typeface="Monaco"/>
              <a:sym typeface="Monaco"/>
            </a:endParaRPr>
          </a:p>
          <a:p>
            <a:pPr marL="575468" indent="-575468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Inside the tests directory, there are two things:</a:t>
            </a:r>
          </a:p>
          <a:p>
            <a:pPr lvl="1" marL="1900237" indent="-833437" algn="l" defTabSz="457200">
              <a:spcBef>
                <a:spcPts val="30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testthat.R file that runs tests (don’t touch!)</a:t>
            </a:r>
          </a:p>
          <a:p>
            <a:pPr lvl="1" marL="1900237" indent="-833437" algn="l" defTabSz="457200">
              <a:spcBef>
                <a:spcPts val="3000"/>
              </a:spcBef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testthat folder where you save your tests</a:t>
            </a:r>
          </a:p>
        </p:txBody>
      </p:sp>
      <p:pic>
        <p:nvPicPr>
          <p:cNvPr id="250" name="Screen Shot 2017-11-13 at 3.56.38 PM.png" descr="Screen Shot 2017-11-13 at 3.5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08899" y="3010531"/>
            <a:ext cx="5175637" cy="46230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51534" y="6906067"/>
            <a:ext cx="1270001" cy="552590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Line"/>
          <p:cNvSpPr/>
          <p:nvPr/>
        </p:nvSpPr>
        <p:spPr>
          <a:xfrm>
            <a:off x="13723025" y="6739301"/>
            <a:ext cx="2795198" cy="41561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53" name="Screen Shot 2017-11-13 at 3.58.13 PM.png" descr="Screen Shot 2017-11-13 at 3.58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33837" y="8716758"/>
            <a:ext cx="5561311" cy="298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reating a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test</a:t>
            </a:r>
          </a:p>
        </p:txBody>
      </p:sp>
      <p:sp>
        <p:nvSpPr>
          <p:cNvPr id="256" name="Create a new .R script…"/>
          <p:cNvSpPr txBox="1"/>
          <p:nvPr/>
        </p:nvSpPr>
        <p:spPr>
          <a:xfrm>
            <a:off x="1084009" y="3717626"/>
            <a:ext cx="21563282" cy="760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8334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Create a new .R script</a:t>
            </a:r>
          </a:p>
          <a:p>
            <a:pPr marL="8334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Title it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test_pv</a:t>
            </a:r>
            <a:r>
              <a:t> (all test files must start with “test” and I typically have one test file per function).</a:t>
            </a:r>
          </a:p>
          <a:p>
            <a:pPr marL="8334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 sz="4800">
                <a:solidFill>
                  <a:srgbClr val="5A5F5E"/>
                </a:solidFill>
              </a:defRPr>
            </a:pPr>
            <a:r>
              <a:t>Save it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tests/testthat</a:t>
            </a:r>
            <a:r>
              <a:t> directory</a:t>
            </a:r>
          </a:p>
        </p:txBody>
      </p:sp>
      <p:pic>
        <p:nvPicPr>
          <p:cNvPr id="257" name="Screen Shot 2017-11-13 at 4.15.09 PM.png" descr="Screen Shot 2017-11-13 at 4.1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82406" y="8589614"/>
            <a:ext cx="9096788" cy="3800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rganizing your commonly used code…"/>
          <p:cNvSpPr txBox="1"/>
          <p:nvPr>
            <p:ph type="body" idx="1"/>
          </p:nvPr>
        </p:nvSpPr>
        <p:spPr>
          <a:xfrm>
            <a:off x="673100" y="3835400"/>
            <a:ext cx="16499074" cy="8864600"/>
          </a:xfrm>
          <a:prstGeom prst="rect">
            <a:avLst/>
          </a:prstGeom>
        </p:spPr>
        <p:txBody>
          <a:bodyPr/>
          <a:lstStyle/>
          <a:p>
            <a:pPr/>
            <a:r>
              <a:t>Organizing your commonly used code</a:t>
            </a:r>
          </a:p>
          <a:p>
            <a:pPr/>
            <a:r>
              <a:t>Standardized conventions lead to standardized tools</a:t>
            </a:r>
          </a:p>
          <a:p>
            <a:pPr/>
            <a:r>
              <a:t>Save time</a:t>
            </a:r>
          </a:p>
          <a:p>
            <a:pPr/>
            <a:r>
              <a:t>Sharing code (inside or outside your org)</a:t>
            </a:r>
          </a:p>
        </p:txBody>
      </p:sp>
      <p:sp>
        <p:nvSpPr>
          <p:cNvPr id="129" name="why we use 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we use packages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16264" y="4443191"/>
            <a:ext cx="3257191" cy="325719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packager"/>
          <p:cNvSpPr txBox="1"/>
          <p:nvPr/>
        </p:nvSpPr>
        <p:spPr>
          <a:xfrm>
            <a:off x="19163461" y="7817960"/>
            <a:ext cx="3162797" cy="899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packager</a:t>
            </a:r>
          </a:p>
        </p:txBody>
      </p:sp>
      <p:sp>
        <p:nvSpPr>
          <p:cNvPr id="132" name="Shape"/>
          <p:cNvSpPr/>
          <p:nvPr/>
        </p:nvSpPr>
        <p:spPr>
          <a:xfrm>
            <a:off x="18035001" y="3730941"/>
            <a:ext cx="5428037" cy="6270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19" y="0"/>
                </a:moveTo>
                <a:lnTo>
                  <a:pt x="21593" y="5368"/>
                </a:lnTo>
                <a:lnTo>
                  <a:pt x="21600" y="16344"/>
                </a:lnTo>
                <a:lnTo>
                  <a:pt x="10823" y="21600"/>
                </a:lnTo>
                <a:lnTo>
                  <a:pt x="0" y="16297"/>
                </a:lnTo>
                <a:lnTo>
                  <a:pt x="43" y="5378"/>
                </a:lnTo>
                <a:lnTo>
                  <a:pt x="10819" y="0"/>
                </a:lnTo>
                <a:close/>
              </a:path>
            </a:pathLst>
          </a:custGeom>
          <a:ln w="152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tructing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tests</a:t>
            </a:r>
          </a:p>
        </p:txBody>
      </p:sp>
      <p:sp>
        <p:nvSpPr>
          <p:cNvPr id="260" name="test_that(“text here to describe test”, {…"/>
          <p:cNvSpPr txBox="1"/>
          <p:nvPr>
            <p:ph type="body" idx="1"/>
          </p:nvPr>
        </p:nvSpPr>
        <p:spPr>
          <a:xfrm>
            <a:off x="-69962" y="3990960"/>
            <a:ext cx="16362767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test_that(“text here to describe test”,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expect_xxx(function(x), ___)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structing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tests</a:t>
            </a:r>
          </a:p>
        </p:txBody>
      </p:sp>
      <p:sp>
        <p:nvSpPr>
          <p:cNvPr id="263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  <a:lvl2pPr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lvl2pPr>
          </a:lstStyle>
          <a:p>
            <a:pPr/>
            <a:r>
              <a:t>The common types of tests include…</a:t>
            </a:r>
          </a:p>
          <a:p>
            <a:pPr lvl="1"/>
            <a:r>
              <a:t>Testing for warnings &amp; messages</a:t>
            </a:r>
          </a:p>
        </p:txBody>
      </p:sp>
      <p:sp>
        <p:nvSpPr>
          <p:cNvPr id="264" name="test_that(&quot;pv provides proper messages and warnings&quot;, {…"/>
          <p:cNvSpPr txBox="1"/>
          <p:nvPr>
            <p:ph type="body" idx="1"/>
          </p:nvPr>
        </p:nvSpPr>
        <p:spPr>
          <a:xfrm>
            <a:off x="-69962" y="3990960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provides proper messages and warnings",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"1000",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list(1, 2, 3),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expect_message(pv(FV = 1000, .36,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onstructing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tests</a:t>
            </a:r>
          </a:p>
        </p:txBody>
      </p:sp>
      <p:sp>
        <p:nvSpPr>
          <p:cNvPr id="267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common types of tests include…</a:t>
            </a:r>
          </a:p>
          <a:p>
            <a:pPr lvl="1"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warnings &amp; messages</a:t>
            </a:r>
          </a:p>
          <a:p>
            <a:pPr lvl="1"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type of outputs</a:t>
            </a:r>
          </a:p>
        </p:txBody>
      </p:sp>
      <p:sp>
        <p:nvSpPr>
          <p:cNvPr id="268" name="test_that(&quot;pv provides proper messages and warnings&quot;, {…"/>
          <p:cNvSpPr txBox="1"/>
          <p:nvPr>
            <p:ph type="body" idx="1"/>
          </p:nvPr>
        </p:nvSpPr>
        <p:spPr>
          <a:xfrm>
            <a:off x="-69962" y="3990960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provides proper messages and warnings",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"1000",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list(1, 2, 3),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expect_message(pv(FV = 1000, .36,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has correct dimensions and output type",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expect_is(pv(FV = 1000, .09, n = 5), "numeric")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expect_true(is.vector(pv(FV = c(1000, 2000), .09, n = 5)))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expect_length(pv(FV = c(1000, 2000), .09, n = 5), 2)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onstructing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tests</a:t>
            </a:r>
          </a:p>
        </p:txBody>
      </p:sp>
      <p:sp>
        <p:nvSpPr>
          <p:cNvPr id="271" name="test_that(&quot;pv provides proper messages and warnings&quot;, {…"/>
          <p:cNvSpPr txBox="1"/>
          <p:nvPr>
            <p:ph type="body" idx="1"/>
          </p:nvPr>
        </p:nvSpPr>
        <p:spPr>
          <a:xfrm>
            <a:off x="-69962" y="3990960"/>
            <a:ext cx="16362063" cy="9917945"/>
          </a:xfrm>
          <a:prstGeom prst="rect">
            <a:avLst/>
          </a:prstGeom>
          <a:solidFill>
            <a:srgbClr val="E5E5E5"/>
          </a:solidFill>
        </p:spPr>
        <p:txBody>
          <a:bodyPr anchor="t"/>
          <a:lstStyle/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provides proper messages and warnings",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"1000",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expect_error(pv(FV = list(1, 2, 3), .09,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expect_message(pv(FV = 1000, .36, n = 5))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has correct dimensions and output type",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expect_is(pv(FV = 1000, .09, n = 5), "numeric")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expect_true(is.vector(pv(FV = c(1000, 2000), .09, n = 5)))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expect_length(pv(FV = c(1000, 2000), .09, n = 5), 2)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test_that("pv computes correctly", {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expect_equal(pv(FV = 1000, .09, n = 5), 649.93)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expect_lt(pv(FV = 1000, .09, n = 5), 650)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expect_gt(pv(FV = 1000, .09, n = 5), 649)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expect_equal(pv(FV = c(10, 20), .09, n = 5), c(6.5, 13))</a:t>
            </a:r>
          </a:p>
          <a:p>
            <a:pPr lvl="5" marL="0" indent="1143000">
              <a:lnSpc>
                <a:spcPct val="120000"/>
              </a:lnSpc>
              <a:spcBef>
                <a:spcPts val="0"/>
              </a:spcBef>
              <a:buSzTx/>
              <a:buNone/>
              <a:defRPr sz="27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})</a:t>
            </a:r>
          </a:p>
        </p:txBody>
      </p:sp>
      <p:sp>
        <p:nvSpPr>
          <p:cNvPr id="272" name="The common types of tests include……"/>
          <p:cNvSpPr txBox="1"/>
          <p:nvPr/>
        </p:nvSpPr>
        <p:spPr>
          <a:xfrm>
            <a:off x="16545360" y="4065768"/>
            <a:ext cx="6767331" cy="879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common types of tests include…</a:t>
            </a:r>
          </a:p>
          <a:p>
            <a:pPr lvl="1"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warnings &amp; messages</a:t>
            </a:r>
          </a:p>
          <a:p>
            <a:pPr lvl="1"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type of outputs</a:t>
            </a:r>
          </a:p>
          <a:p>
            <a:pPr lvl="1" marL="1312068" indent="-575468" algn="l" defTabSz="457200">
              <a:spcBef>
                <a:spcPts val="2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4000">
                <a:solidFill>
                  <a:srgbClr val="5A5F5E"/>
                </a:solidFill>
              </a:defRPr>
            </a:pPr>
            <a:r>
              <a:t>Testing for correct computation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unning te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running tests</a:t>
            </a:r>
          </a:p>
        </p:txBody>
      </p:sp>
      <p:pic>
        <p:nvPicPr>
          <p:cNvPr id="275" name="Screen Shot 2017-11-14 at 10.55.37 AM.png" descr="Screen Shot 2017-11-14 at 10.55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806" y="6127351"/>
            <a:ext cx="21366388" cy="729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nce you’ve incorporated your tests, you can run them anytime with devtools::test() (Ctrl/Cmd + Shift + T)…"/>
          <p:cNvSpPr txBox="1"/>
          <p:nvPr/>
        </p:nvSpPr>
        <p:spPr>
          <a:xfrm>
            <a:off x="483302" y="4065768"/>
            <a:ext cx="23265052" cy="2403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7356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t>Once you’ve incorporated your tests, you can run them anytime with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  <a:p>
            <a:pPr marL="437356" indent="-437356" algn="l" defTabSz="457200"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3800">
                <a:solidFill>
                  <a:srgbClr val="5A5F5E"/>
                </a:solidFill>
              </a:defRPr>
            </a:pPr>
            <a:r>
              <a:t>Now, every time you update your functions or make changes to your package you can test quickly and consistently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279" name="Integrate testing for our rescale func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52145">
              <a:spcBef>
                <a:spcPts val="5100"/>
              </a:spcBef>
              <a:buSzTx/>
              <a:buNone/>
              <a:defRPr sz="6320">
                <a:solidFill>
                  <a:srgbClr val="005493"/>
                </a:solidFill>
              </a:defRPr>
            </a:pPr>
            <a:r>
              <a:t>Integrate testing for our rescale function: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 startAt="1"/>
              <a:defRPr sz="6320">
                <a:solidFill>
                  <a:srgbClr val="005493"/>
                </a:solidFill>
              </a:defRPr>
            </a:pPr>
            <a:r>
              <a:t>Create test_rescale.R script and save in testthat folder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 startAt="1"/>
              <a:defRPr sz="6320">
                <a:solidFill>
                  <a:srgbClr val="005493"/>
                </a:solidFill>
              </a:defRPr>
            </a:pPr>
            <a:r>
              <a:t>Create a test to check for:</a:t>
            </a:r>
          </a:p>
          <a:p>
            <a:pPr lvl="1" marL="1896236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 startAt="1"/>
              <a:defRPr sz="6320">
                <a:solidFill>
                  <a:srgbClr val="005493"/>
                </a:solidFill>
              </a:defRPr>
            </a:pPr>
            <a:r>
              <a:t>Creating proper warnings or messages</a:t>
            </a:r>
          </a:p>
          <a:p>
            <a:pPr lvl="1" marL="1896236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 startAt="1"/>
              <a:defRPr sz="6320">
                <a:solidFill>
                  <a:srgbClr val="005493"/>
                </a:solidFill>
              </a:defRPr>
            </a:pPr>
            <a:r>
              <a:t>Check for proper dimensions or output type</a:t>
            </a:r>
          </a:p>
          <a:p>
            <a:pPr lvl="1" marL="1896236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romanUcParenBoth" startAt="1"/>
              <a:defRPr sz="6320">
                <a:solidFill>
                  <a:srgbClr val="005493"/>
                </a:solidFill>
              </a:defRPr>
            </a:pPr>
            <a:r>
              <a:t>Computes correctly</a:t>
            </a:r>
          </a:p>
          <a:p>
            <a:pPr marL="1053465" indent="-1053465" defTabSz="652145">
              <a:lnSpc>
                <a:spcPct val="100000"/>
              </a:lnSpc>
              <a:spcBef>
                <a:spcPts val="2300"/>
              </a:spcBef>
              <a:buSzPct val="100000"/>
              <a:buAutoNum type="arabicPeriod" startAt="1"/>
              <a:defRPr sz="6320">
                <a:solidFill>
                  <a:srgbClr val="005493"/>
                </a:solidFill>
              </a:defRPr>
            </a:pPr>
            <a:r>
              <a:t>Save and run tests with </a:t>
            </a:r>
            <a:r>
              <a:rPr sz="5530">
                <a:latin typeface="Monaco"/>
                <a:ea typeface="Monaco"/>
                <a:cs typeface="Monaco"/>
                <a:sym typeface="Monaco"/>
              </a:rPr>
              <a:t>devtools::test()</a:t>
            </a:r>
            <a:r>
              <a:t> (Ctrl/Cmd + Shift + 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pic>
        <p:nvPicPr>
          <p:cNvPr id="282" name="Screen Shot 2017-11-14 at 11.08.16 AM.png" descr="Screen Shot 2017-11-14 at 11.08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342" y="4870489"/>
            <a:ext cx="23099316" cy="7410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ake-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take-away</a:t>
            </a:r>
          </a:p>
        </p:txBody>
      </p:sp>
      <p:sp>
        <p:nvSpPr>
          <p:cNvPr id="285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get the general pattern down, testing is not too complicated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create very elaborate tests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automate testing online with: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travis.ci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appveyor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codecov</a:t>
            </a:r>
          </a:p>
        </p:txBody>
      </p:sp>
      <p:pic>
        <p:nvPicPr>
          <p:cNvPr id="286" name="Screen Shot 2017-11-14 at 11.12.38 AM.png" descr="Screen Shot 2017-11-14 at 11.12.38 AM.png"/>
          <p:cNvPicPr>
            <a:picLocks noChangeAspect="1"/>
          </p:cNvPicPr>
          <p:nvPr/>
        </p:nvPicPr>
        <p:blipFill>
          <a:blip r:embed="rId2">
            <a:extLst/>
          </a:blip>
          <a:srcRect l="0" t="28915" r="0" b="0"/>
          <a:stretch>
            <a:fillRect/>
          </a:stretch>
        </p:blipFill>
        <p:spPr>
          <a:xfrm>
            <a:off x="10851853" y="6030036"/>
            <a:ext cx="12636501" cy="724027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ctangle"/>
          <p:cNvSpPr/>
          <p:nvPr/>
        </p:nvSpPr>
        <p:spPr>
          <a:xfrm>
            <a:off x="12618357" y="6899837"/>
            <a:ext cx="3936649" cy="59316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ake-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take-away</a:t>
            </a:r>
          </a:p>
        </p:txBody>
      </p:sp>
      <p:sp>
        <p:nvSpPr>
          <p:cNvPr id="290" name="Once you get the general pattern down, testing is not too complicated…"/>
          <p:cNvSpPr txBox="1"/>
          <p:nvPr/>
        </p:nvSpPr>
        <p:spPr>
          <a:xfrm>
            <a:off x="483302" y="4065768"/>
            <a:ext cx="23265052" cy="8403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Once you get the general pattern down, testing is not too complicated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create very elaborate tests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can automate testing online with: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travis.ci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appveyor</a:t>
            </a:r>
          </a:p>
          <a:p>
            <a:pPr lvl="1" marL="11739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codecov</a:t>
            </a:r>
          </a:p>
          <a:p>
            <a:pPr marL="437356" indent="-437356" algn="l" defTabSz="457200">
              <a:spcBef>
                <a:spcPts val="30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Great book for digging into testing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9053" y="5315990"/>
            <a:ext cx="4947670" cy="8121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ake it easy to learn about your packages!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Make it easy to learn about your packages!</a:t>
            </a:r>
          </a:p>
        </p:txBody>
      </p:sp>
      <p:sp>
        <p:nvSpPr>
          <p:cNvPr id="294" name="Vignet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Vignette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926089" y="1347576"/>
            <a:ext cx="11726777" cy="11726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rerequis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prerequisites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14897"/>
            <a:extLst/>
          </a:blip>
          <a:stretch>
            <a:fillRect/>
          </a:stretch>
        </p:blipFill>
        <p:spPr>
          <a:xfrm>
            <a:off x="12026485" y="104359"/>
            <a:ext cx="13507280" cy="1350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earning about you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Learning about your package</a:t>
            </a:r>
          </a:p>
        </p:txBody>
      </p:sp>
      <p:sp>
        <p:nvSpPr>
          <p:cNvPr id="298" name="vignette(&quot;dplyr&quot;)"/>
          <p:cNvSpPr txBox="1"/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vignette("dplyr")</a:t>
            </a:r>
          </a:p>
        </p:txBody>
      </p:sp>
      <p:sp>
        <p:nvSpPr>
          <p:cNvPr id="299" name="Most modern packages include a vignette which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Most modern packages include a vignette which:</a:t>
            </a:r>
          </a:p>
          <a:p>
            <a:pPr lvl="1" marL="13120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Introduce the purpose for your package</a:t>
            </a:r>
          </a:p>
          <a:p>
            <a:pPr lvl="1" marL="13120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Discuss the functions supplied by your package</a:t>
            </a:r>
          </a:p>
          <a:p>
            <a:pPr lvl="1" marL="1312068" indent="-575468" algn="l" defTabSz="457200">
              <a:lnSpc>
                <a:spcPct val="150000"/>
              </a:lnSpc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Illustrates how someone can use your package</a:t>
            </a:r>
          </a:p>
        </p:txBody>
      </p:sp>
      <p:pic>
        <p:nvPicPr>
          <p:cNvPr id="300" name="Screen Shot 2017-11-14 at 11.20.35 AM.png" descr="Screen Shot 2017-11-14 at 11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3922" y="3821214"/>
            <a:ext cx="7937501" cy="937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reating a vignet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vignette</a:t>
            </a:r>
          </a:p>
        </p:txBody>
      </p:sp>
      <p:sp>
        <p:nvSpPr>
          <p:cNvPr id="303" name="devtools::use_vignette(&quot;myfirstvignette&quot;)"/>
          <p:cNvSpPr txBox="1"/>
          <p:nvPr>
            <p:ph type="body" sz="quarter" idx="1"/>
          </p:nvPr>
        </p:nvSpPr>
        <p:spPr>
          <a:xfrm>
            <a:off x="13494" y="8261081"/>
            <a:ext cx="14180842" cy="151008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devtools::use_vignette("myfirstvignette")</a:t>
            </a:r>
          </a:p>
        </p:txBody>
      </p:sp>
      <p:sp>
        <p:nvSpPr>
          <p:cNvPr id="304" name="Initialize a vignette with devtools::use_vignette():…"/>
          <p:cNvSpPr txBox="1"/>
          <p:nvPr/>
        </p:nvSpPr>
        <p:spPr>
          <a:xfrm>
            <a:off x="1084009" y="3270792"/>
            <a:ext cx="22215982" cy="423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Initialize a vignette with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devtools::use_vignette()</a:t>
            </a:r>
            <a:r>
              <a:t>:</a:t>
            </a:r>
          </a:p>
          <a:p>
            <a:pPr lvl="1" marL="19002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Creates a vignettes/ directory</a:t>
            </a:r>
          </a:p>
          <a:p>
            <a:pPr lvl="1" marL="19002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Adds necessary dependencies to DESCRIPTION file</a:t>
            </a:r>
          </a:p>
          <a:p>
            <a:pPr lvl="1" marL="1900237" indent="-833437" algn="l" defTabSz="457200">
              <a:lnSpc>
                <a:spcPct val="150000"/>
              </a:lnSpc>
              <a:buSzPct val="100000"/>
              <a:buAutoNum type="arabicPeriod" startAt="1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Creates a draft vignette</a:t>
            </a:r>
          </a:p>
        </p:txBody>
      </p:sp>
      <p:pic>
        <p:nvPicPr>
          <p:cNvPr id="305" name="Screen Shot 2017-11-14 at 11.27.43 AM.png" descr="Screen Shot 2017-11-14 at 11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6512" y="6771594"/>
            <a:ext cx="9067801" cy="967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reating a vignet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vignette</a:t>
            </a:r>
          </a:p>
        </p:txBody>
      </p:sp>
      <p:sp>
        <p:nvSpPr>
          <p:cNvPr id="308" name="If you are familiar with R Markdown then vignettes are a piece of cake:…"/>
          <p:cNvSpPr txBox="1"/>
          <p:nvPr/>
        </p:nvSpPr>
        <p:spPr>
          <a:xfrm>
            <a:off x="1084009" y="3270792"/>
            <a:ext cx="12445232" cy="9433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02336">
              <a:spcBef>
                <a:spcPts val="3500"/>
              </a:spcBef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If you are familiar with R Markdown then vignettes are a piece of cake:</a:t>
            </a:r>
          </a:p>
          <a:p>
            <a:pPr lvl="1" marL="1672208" indent="-733425" algn="l" defTabSz="402336">
              <a:spcBef>
                <a:spcPts val="3500"/>
              </a:spcBef>
              <a:buSzPct val="100000"/>
              <a:buAutoNum type="arabicPeriod" startAt="1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Run </a:t>
            </a:r>
            <a:r>
              <a:rPr sz="3520">
                <a:latin typeface="Monaco"/>
                <a:ea typeface="Monaco"/>
                <a:cs typeface="Monaco"/>
                <a:sym typeface="Monaco"/>
              </a:rPr>
              <a:t>devtools::install()</a:t>
            </a:r>
            <a:r>
              <a:t> in your console to install development version of package on your computer.</a:t>
            </a:r>
          </a:p>
          <a:p>
            <a:pPr lvl="1" marL="1672208" indent="-733425" algn="l" defTabSz="402336">
              <a:spcBef>
                <a:spcPts val="3500"/>
              </a:spcBef>
              <a:buSzPct val="100000"/>
              <a:buAutoNum type="arabicPeriod" startAt="1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Update YAML</a:t>
            </a:r>
          </a:p>
          <a:p>
            <a:pPr lvl="1" marL="1672208" indent="-733425" algn="l" defTabSz="402336">
              <a:spcBef>
                <a:spcPts val="3500"/>
              </a:spcBef>
              <a:buSzPct val="100000"/>
              <a:buAutoNum type="arabicPeriod" startAt="1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Add your own text and headers</a:t>
            </a:r>
          </a:p>
          <a:p>
            <a:pPr lvl="1" marL="1672208" indent="-733425" algn="l" defTabSz="402336">
              <a:spcBef>
                <a:spcPts val="3500"/>
              </a:spcBef>
              <a:buSzPct val="100000"/>
              <a:buAutoNum type="arabicPeriod" startAt="1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Include code chunks (load your package like any other package - </a:t>
            </a:r>
            <a:r>
              <a:rPr sz="3520">
                <a:latin typeface="Monaco"/>
                <a:ea typeface="Monaco"/>
                <a:cs typeface="Monaco"/>
                <a:sym typeface="Monaco"/>
              </a:rPr>
              <a:t>library(myfirstpackage)</a:t>
            </a:r>
            <a:r>
              <a:t>)</a:t>
            </a:r>
          </a:p>
          <a:p>
            <a:pPr lvl="1" marL="1672208" indent="-733425" algn="l" defTabSz="402336">
              <a:spcBef>
                <a:spcPts val="3500"/>
              </a:spcBef>
              <a:buSzPct val="100000"/>
              <a:buAutoNum type="arabicPeriod" startAt="1"/>
              <a:tabLst>
                <a:tab pos="114300" algn="l"/>
                <a:tab pos="393700" algn="l"/>
              </a:tabLst>
              <a:defRPr sz="4400">
                <a:solidFill>
                  <a:srgbClr val="5A5F5E"/>
                </a:solidFill>
              </a:defRPr>
            </a:pPr>
            <a:r>
              <a:t>Anything else you’d want to include to explain this package</a:t>
            </a:r>
          </a:p>
        </p:txBody>
      </p:sp>
      <p:pic>
        <p:nvPicPr>
          <p:cNvPr id="309" name="Screen Shot 2017-11-14 at 12.27.57 PM.png" descr="Screen Shot 2017-11-14 at 12.27.5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52067" y="3280568"/>
            <a:ext cx="10492762" cy="99742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nnection Line"/>
          <p:cNvSpPr/>
          <p:nvPr/>
        </p:nvSpPr>
        <p:spPr>
          <a:xfrm>
            <a:off x="6441440" y="4886959"/>
            <a:ext cx="7117081" cy="2773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1" name="Line"/>
          <p:cNvSpPr/>
          <p:nvPr/>
        </p:nvSpPr>
        <p:spPr>
          <a:xfrm>
            <a:off x="13542275" y="4889500"/>
            <a:ext cx="660559" cy="0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>
            <a:off x="10265729" y="8843010"/>
            <a:ext cx="3703130" cy="13255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Connection Line"/>
          <p:cNvSpPr/>
          <p:nvPr/>
        </p:nvSpPr>
        <p:spPr>
          <a:xfrm>
            <a:off x="12942569" y="10568940"/>
            <a:ext cx="619761" cy="759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314" name="Line"/>
          <p:cNvSpPr/>
          <p:nvPr/>
        </p:nvSpPr>
        <p:spPr>
          <a:xfrm>
            <a:off x="13542275" y="11322706"/>
            <a:ext cx="660559" cy="1"/>
          </a:xfrm>
          <a:prstGeom prst="line">
            <a:avLst/>
          </a:prstGeom>
          <a:ln w="381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reating a vignet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vignette</a:t>
            </a:r>
          </a:p>
        </p:txBody>
      </p:sp>
      <p:sp>
        <p:nvSpPr>
          <p:cNvPr id="319" name="When you are ready just knit to html_vignette (Ctrl/Cmd + Shift + K)"/>
          <p:cNvSpPr txBox="1"/>
          <p:nvPr/>
        </p:nvSpPr>
        <p:spPr>
          <a:xfrm>
            <a:off x="1084009" y="3270792"/>
            <a:ext cx="22002491" cy="149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40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When you are ready just knit to html_vignette (Ctrl/Cmd + Shift + K)</a:t>
            </a:r>
          </a:p>
        </p:txBody>
      </p:sp>
      <p:pic>
        <p:nvPicPr>
          <p:cNvPr id="320" name="Screen Shot 2017-11-14 at 11.46.06 AM.png" descr="Screen Shot 2017-11-14 at 11.46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154" y="5249002"/>
            <a:ext cx="17094201" cy="1024890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 flipH="1">
            <a:off x="6839114" y="4239446"/>
            <a:ext cx="4552568" cy="142259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324" name="Take 5 minutes to edit your vignett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i="1" sz="8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Take 5 minutes to edit your vignette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ocal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Local Deployment</a:t>
            </a:r>
          </a:p>
        </p:txBody>
      </p:sp>
      <p:sp>
        <p:nvSpPr>
          <p:cNvPr id="327" name="Create a local source package to share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Create a local source package to share</a:t>
            </a:r>
          </a:p>
        </p:txBody>
      </p:sp>
      <p:sp>
        <p:nvSpPr>
          <p:cNvPr id="328" name="Plug"/>
          <p:cNvSpPr/>
          <p:nvPr/>
        </p:nvSpPr>
        <p:spPr>
          <a:xfrm>
            <a:off x="15272532" y="1033723"/>
            <a:ext cx="5013392" cy="11667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47" y="0"/>
                </a:moveTo>
                <a:cubicBezTo>
                  <a:pt x="4155" y="0"/>
                  <a:pt x="3432" y="311"/>
                  <a:pt x="3432" y="694"/>
                </a:cubicBezTo>
                <a:lnTo>
                  <a:pt x="3432" y="4533"/>
                </a:lnTo>
                <a:lnTo>
                  <a:pt x="0" y="4533"/>
                </a:lnTo>
                <a:lnTo>
                  <a:pt x="0" y="8991"/>
                </a:lnTo>
                <a:cubicBezTo>
                  <a:pt x="0" y="8991"/>
                  <a:pt x="4" y="12449"/>
                  <a:pt x="5058" y="13335"/>
                </a:cubicBezTo>
                <a:cubicBezTo>
                  <a:pt x="5053" y="13367"/>
                  <a:pt x="5047" y="13399"/>
                  <a:pt x="5047" y="13433"/>
                </a:cubicBezTo>
                <a:lnTo>
                  <a:pt x="5047" y="14818"/>
                </a:lnTo>
                <a:cubicBezTo>
                  <a:pt x="5047" y="15581"/>
                  <a:pt x="6499" y="16205"/>
                  <a:pt x="8275" y="16205"/>
                </a:cubicBezTo>
                <a:lnTo>
                  <a:pt x="9186" y="16205"/>
                </a:lnTo>
                <a:lnTo>
                  <a:pt x="9186" y="21600"/>
                </a:lnTo>
                <a:lnTo>
                  <a:pt x="12414" y="21600"/>
                </a:lnTo>
                <a:lnTo>
                  <a:pt x="12414" y="16205"/>
                </a:lnTo>
                <a:lnTo>
                  <a:pt x="13325" y="16205"/>
                </a:lnTo>
                <a:cubicBezTo>
                  <a:pt x="15101" y="16205"/>
                  <a:pt x="16553" y="15581"/>
                  <a:pt x="16553" y="14818"/>
                </a:cubicBezTo>
                <a:lnTo>
                  <a:pt x="16553" y="13433"/>
                </a:lnTo>
                <a:cubicBezTo>
                  <a:pt x="16553" y="13399"/>
                  <a:pt x="16547" y="13367"/>
                  <a:pt x="16542" y="13335"/>
                </a:cubicBezTo>
                <a:cubicBezTo>
                  <a:pt x="21596" y="12449"/>
                  <a:pt x="21600" y="8991"/>
                  <a:pt x="21600" y="8991"/>
                </a:cubicBezTo>
                <a:lnTo>
                  <a:pt x="21600" y="4533"/>
                </a:lnTo>
                <a:lnTo>
                  <a:pt x="18168" y="4533"/>
                </a:lnTo>
                <a:lnTo>
                  <a:pt x="18168" y="694"/>
                </a:lnTo>
                <a:cubicBezTo>
                  <a:pt x="18168" y="311"/>
                  <a:pt x="17445" y="0"/>
                  <a:pt x="16553" y="0"/>
                </a:cubicBezTo>
                <a:cubicBezTo>
                  <a:pt x="15662" y="0"/>
                  <a:pt x="14939" y="311"/>
                  <a:pt x="14939" y="694"/>
                </a:cubicBezTo>
                <a:lnTo>
                  <a:pt x="14939" y="4533"/>
                </a:lnTo>
                <a:lnTo>
                  <a:pt x="11224" y="4533"/>
                </a:lnTo>
                <a:lnTo>
                  <a:pt x="10376" y="4533"/>
                </a:lnTo>
                <a:lnTo>
                  <a:pt x="6661" y="4533"/>
                </a:lnTo>
                <a:lnTo>
                  <a:pt x="6661" y="694"/>
                </a:lnTo>
                <a:cubicBezTo>
                  <a:pt x="6661" y="311"/>
                  <a:pt x="5938" y="0"/>
                  <a:pt x="5047" y="0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before sharing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before sharing!</a:t>
            </a:r>
          </a:p>
        </p:txBody>
      </p:sp>
      <p:sp>
        <p:nvSpPr>
          <p:cNvPr id="331" name="devtools::test()…"/>
          <p:cNvSpPr txBox="1"/>
          <p:nvPr>
            <p:ph type="body" sz="quarter" idx="1"/>
          </p:nvPr>
        </p:nvSpPr>
        <p:spPr>
          <a:xfrm>
            <a:off x="13494" y="8150934"/>
            <a:ext cx="21653041" cy="2085340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</p:txBody>
      </p:sp>
      <p:sp>
        <p:nvSpPr>
          <p:cNvPr id="332" name="Be sure to run your local tests and checks prior to sharing!"/>
          <p:cNvSpPr txBox="1"/>
          <p:nvPr/>
        </p:nvSpPr>
        <p:spPr>
          <a:xfrm>
            <a:off x="1090359" y="4712563"/>
            <a:ext cx="22215982" cy="3839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6500">
                <a:solidFill>
                  <a:srgbClr val="5A5F5E"/>
                </a:solidFill>
              </a:defRPr>
            </a:lvl1pPr>
          </a:lstStyle>
          <a:p>
            <a:pPr/>
            <a:r>
              <a:t>Be sure to run your local tests and checks prior to sharing!</a:t>
            </a:r>
          </a:p>
        </p:txBody>
      </p:sp>
      <p:sp>
        <p:nvSpPr>
          <p:cNvPr id="333" name="Assuming everything checks out fine, let’s proceed with sharing our package"/>
          <p:cNvSpPr txBox="1"/>
          <p:nvPr/>
        </p:nvSpPr>
        <p:spPr>
          <a:xfrm>
            <a:off x="1446782" y="12050986"/>
            <a:ext cx="21503135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60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Assuming everything checks out fine, let’s proceed with sharing our package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reating the source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the source file</a:t>
            </a:r>
          </a:p>
        </p:txBody>
      </p:sp>
      <p:sp>
        <p:nvSpPr>
          <p:cNvPr id="336" name="devtools::build()"/>
          <p:cNvSpPr txBox="1"/>
          <p:nvPr>
            <p:ph type="body" sz="quarter" idx="1"/>
          </p:nvPr>
        </p:nvSpPr>
        <p:spPr>
          <a:xfrm>
            <a:off x="13494" y="5062141"/>
            <a:ext cx="21653041" cy="1353927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devtools::build()</a:t>
            </a:r>
          </a:p>
        </p:txBody>
      </p:sp>
      <p:sp>
        <p:nvSpPr>
          <p:cNvPr id="337" name="To share locally, we need to save our packages as a .tar.gz files"/>
          <p:cNvSpPr txBox="1"/>
          <p:nvPr/>
        </p:nvSpPr>
        <p:spPr>
          <a:xfrm>
            <a:off x="1084009" y="3667933"/>
            <a:ext cx="22215982" cy="1353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 algn="l" defTabSz="457200">
              <a:lnSpc>
                <a:spcPct val="150000"/>
              </a:lnSpc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To share locally, we need to save our packages as a .tar.gz files</a:t>
            </a:r>
          </a:p>
        </p:txBody>
      </p:sp>
      <p:pic>
        <p:nvPicPr>
          <p:cNvPr id="338" name="Screen Shot 2017-11-14 at 12.49.55 PM.png" descr="Screen Shot 2017-11-14 at 12.49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99" y="6942870"/>
            <a:ext cx="11100202" cy="48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7-11-14 at 12.50.28 PM.png" descr="Screen Shot 2017-11-14 at 12.50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0168" y="8424933"/>
            <a:ext cx="3971926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Line"/>
          <p:cNvSpPr/>
          <p:nvPr/>
        </p:nvSpPr>
        <p:spPr>
          <a:xfrm flipV="1">
            <a:off x="7774566" y="10632300"/>
            <a:ext cx="9082026" cy="97733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1" name="You can now pass along this .tar.gz file"/>
          <p:cNvSpPr txBox="1"/>
          <p:nvPr/>
        </p:nvSpPr>
        <p:spPr>
          <a:xfrm>
            <a:off x="7714866" y="12614276"/>
            <a:ext cx="91987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You can now pass along this .tar.gz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oading a source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Loading a source file</a:t>
            </a:r>
          </a:p>
        </p:txBody>
      </p:sp>
      <p:sp>
        <p:nvSpPr>
          <p:cNvPr id="344" name="# install package from a raw source file…"/>
          <p:cNvSpPr txBox="1"/>
          <p:nvPr>
            <p:ph type="body" sz="quarter" idx="1"/>
          </p:nvPr>
        </p:nvSpPr>
        <p:spPr>
          <a:xfrm>
            <a:off x="13494" y="4911993"/>
            <a:ext cx="24357012" cy="185258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28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 package from a raw source file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28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install.packages("/Users/bradleyboehmke/Desktop/myfirstpackage_0.1.0.tar.gz", repos = NULL, type = "source")</a:t>
            </a:r>
          </a:p>
        </p:txBody>
      </p:sp>
      <p:sp>
        <p:nvSpPr>
          <p:cNvPr id="345" name="Load this package with install.packages(“path”, repos = NULL, type = “source”)"/>
          <p:cNvSpPr txBox="1"/>
          <p:nvPr/>
        </p:nvSpPr>
        <p:spPr>
          <a:xfrm>
            <a:off x="1084009" y="3639311"/>
            <a:ext cx="22215982" cy="1260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3484" indent="-443484" algn="l" defTabSz="443484">
              <a:lnSpc>
                <a:spcPct val="150000"/>
              </a:lnSpc>
              <a:tabLst>
                <a:tab pos="127000" algn="l"/>
                <a:tab pos="431800" algn="l"/>
              </a:tabLst>
              <a:defRPr sz="4850">
                <a:solidFill>
                  <a:srgbClr val="5A5F5E"/>
                </a:solidFill>
              </a:defRPr>
            </a:pPr>
            <a:r>
              <a:t>Load this package with </a:t>
            </a:r>
            <a:r>
              <a:rPr sz="3880">
                <a:latin typeface="Monaco"/>
                <a:ea typeface="Monaco"/>
                <a:cs typeface="Monaco"/>
                <a:sym typeface="Monaco"/>
              </a:rPr>
              <a:t>install.packages(“path”, repos = NULL, type = “source”)</a:t>
            </a:r>
          </a:p>
        </p:txBody>
      </p:sp>
      <p:pic>
        <p:nvPicPr>
          <p:cNvPr id="346" name="Screen Shot 2017-11-14 at 12.55.43 PM.png" descr="Screen Shot 2017-11-14 at 12.55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880" y="7480800"/>
            <a:ext cx="17406940" cy="6238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349" name="Create your source fi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 startAt="1"/>
              <a:defRPr i="1" sz="8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Create your source file.</a:t>
            </a:r>
          </a:p>
          <a:p>
            <a:pPr marL="1333500" indent="-1333500">
              <a:buSzPct val="100000"/>
              <a:buAutoNum type="arabicPeriod" startAt="1"/>
              <a:defRPr i="1" sz="8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Email to your neighbor.</a:t>
            </a:r>
          </a:p>
          <a:p>
            <a:pPr marL="1333500" indent="-1333500">
              <a:buSzPct val="100000"/>
              <a:buAutoNum type="arabicPeriod" startAt="1"/>
              <a:defRPr i="1" sz="80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Load your neighbor’s package.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ackages requir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 required</a:t>
            </a:r>
          </a:p>
        </p:txBody>
      </p:sp>
      <p:sp>
        <p:nvSpPr>
          <p:cNvPr id="138" name="# make sure that you have the necessary package-writing packages installed…"/>
          <p:cNvSpPr txBox="1"/>
          <p:nvPr/>
        </p:nvSpPr>
        <p:spPr>
          <a:xfrm>
            <a:off x="-68421" y="5971274"/>
            <a:ext cx="23753531" cy="1773452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4" algn="l" defTabSz="457200">
              <a:spcBef>
                <a:spcPts val="1500"/>
              </a:spcBef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make sure that you have the necessary package-writing packages installed</a:t>
            </a:r>
          </a:p>
          <a:p>
            <a:pPr lvl="4" algn="l" defTabSz="457200">
              <a:spcBef>
                <a:spcPts val="1500"/>
              </a:spcBef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install.packages(c("devtools","roxygen2","testthat","knitr"))</a:t>
            </a:r>
          </a:p>
        </p:txBody>
      </p:sp>
      <p:sp>
        <p:nvSpPr>
          <p:cNvPr id="139" name="Regardless of your operating system, you will need to install some packages to begin your package-writing career:"/>
          <p:cNvSpPr txBox="1"/>
          <p:nvPr/>
        </p:nvSpPr>
        <p:spPr>
          <a:xfrm>
            <a:off x="893631" y="3496088"/>
            <a:ext cx="2103454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  <a:defRPr sz="6000"/>
            </a:lvl1pPr>
          </a:lstStyle>
          <a:p>
            <a:pPr/>
            <a:r>
              <a:t>Regardless of your operating system, you will need to install some packages to begin your package-writing career: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Host your package on GitHub or CRAN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Host your package on GitHub or CRAN</a:t>
            </a:r>
          </a:p>
        </p:txBody>
      </p:sp>
      <p:sp>
        <p:nvSpPr>
          <p:cNvPr id="352" name="Public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Public Deployment</a:t>
            </a:r>
          </a:p>
        </p:txBody>
      </p:sp>
      <p:sp>
        <p:nvSpPr>
          <p:cNvPr id="353" name="Radio Tower"/>
          <p:cNvSpPr/>
          <p:nvPr/>
        </p:nvSpPr>
        <p:spPr>
          <a:xfrm>
            <a:off x="14254010" y="631199"/>
            <a:ext cx="8644972" cy="1245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3364"/>
                  <a:pt x="0" y="7498"/>
                </a:cubicBezTo>
                <a:cubicBezTo>
                  <a:pt x="0" y="10532"/>
                  <a:pt x="2679" y="13248"/>
                  <a:pt x="6711" y="14418"/>
                </a:cubicBezTo>
                <a:lnTo>
                  <a:pt x="6905" y="13852"/>
                </a:lnTo>
                <a:cubicBezTo>
                  <a:pt x="3202" y="12777"/>
                  <a:pt x="881" y="10284"/>
                  <a:pt x="881" y="7498"/>
                </a:cubicBezTo>
                <a:cubicBezTo>
                  <a:pt x="881" y="3702"/>
                  <a:pt x="5330" y="613"/>
                  <a:pt x="10799" y="613"/>
                </a:cubicBezTo>
                <a:cubicBezTo>
                  <a:pt x="16267" y="613"/>
                  <a:pt x="20717" y="3702"/>
                  <a:pt x="20717" y="7498"/>
                </a:cubicBezTo>
                <a:cubicBezTo>
                  <a:pt x="20717" y="10294"/>
                  <a:pt x="18385" y="12790"/>
                  <a:pt x="14664" y="13860"/>
                </a:cubicBezTo>
                <a:lnTo>
                  <a:pt x="14855" y="14426"/>
                </a:lnTo>
                <a:cubicBezTo>
                  <a:pt x="18907" y="13261"/>
                  <a:pt x="21600" y="10542"/>
                  <a:pt x="21600" y="7498"/>
                </a:cubicBezTo>
                <a:cubicBezTo>
                  <a:pt x="21600" y="3364"/>
                  <a:pt x="16754" y="0"/>
                  <a:pt x="10799" y="0"/>
                </a:cubicBezTo>
                <a:close/>
                <a:moveTo>
                  <a:pt x="10782" y="2273"/>
                </a:moveTo>
                <a:cubicBezTo>
                  <a:pt x="6615" y="2273"/>
                  <a:pt x="3224" y="4625"/>
                  <a:pt x="3224" y="7518"/>
                </a:cubicBezTo>
                <a:cubicBezTo>
                  <a:pt x="3224" y="9596"/>
                  <a:pt x="4974" y="11397"/>
                  <a:pt x="7505" y="12246"/>
                </a:cubicBezTo>
                <a:lnTo>
                  <a:pt x="7730" y="11636"/>
                </a:lnTo>
                <a:cubicBezTo>
                  <a:pt x="5583" y="10866"/>
                  <a:pt x="4112" y="9308"/>
                  <a:pt x="4112" y="7518"/>
                </a:cubicBezTo>
                <a:cubicBezTo>
                  <a:pt x="4112" y="4965"/>
                  <a:pt x="7104" y="2890"/>
                  <a:pt x="10782" y="2890"/>
                </a:cubicBezTo>
                <a:cubicBezTo>
                  <a:pt x="14459" y="2890"/>
                  <a:pt x="17452" y="4965"/>
                  <a:pt x="17452" y="7518"/>
                </a:cubicBezTo>
                <a:cubicBezTo>
                  <a:pt x="17452" y="9308"/>
                  <a:pt x="15979" y="10866"/>
                  <a:pt x="13831" y="11636"/>
                </a:cubicBezTo>
                <a:lnTo>
                  <a:pt x="14059" y="12246"/>
                </a:lnTo>
                <a:cubicBezTo>
                  <a:pt x="16590" y="11397"/>
                  <a:pt x="18340" y="9596"/>
                  <a:pt x="18340" y="7518"/>
                </a:cubicBezTo>
                <a:cubicBezTo>
                  <a:pt x="18340" y="4625"/>
                  <a:pt x="14949" y="2273"/>
                  <a:pt x="10782" y="2273"/>
                </a:cubicBezTo>
                <a:close/>
                <a:moveTo>
                  <a:pt x="10782" y="4513"/>
                </a:moveTo>
                <a:cubicBezTo>
                  <a:pt x="8395" y="4513"/>
                  <a:pt x="6452" y="5861"/>
                  <a:pt x="6452" y="7518"/>
                </a:cubicBezTo>
                <a:cubicBezTo>
                  <a:pt x="6452" y="8546"/>
                  <a:pt x="7201" y="9456"/>
                  <a:pt x="8337" y="9998"/>
                </a:cubicBezTo>
                <a:lnTo>
                  <a:pt x="8575" y="9351"/>
                </a:lnTo>
                <a:cubicBezTo>
                  <a:pt x="7820" y="8912"/>
                  <a:pt x="7340" y="8253"/>
                  <a:pt x="7340" y="7518"/>
                </a:cubicBezTo>
                <a:cubicBezTo>
                  <a:pt x="7340" y="6201"/>
                  <a:pt x="8884" y="5129"/>
                  <a:pt x="10782" y="5129"/>
                </a:cubicBezTo>
                <a:cubicBezTo>
                  <a:pt x="12680" y="5129"/>
                  <a:pt x="14223" y="6201"/>
                  <a:pt x="14223" y="7518"/>
                </a:cubicBezTo>
                <a:cubicBezTo>
                  <a:pt x="14223" y="8253"/>
                  <a:pt x="13743" y="8912"/>
                  <a:pt x="12989" y="9351"/>
                </a:cubicBezTo>
                <a:lnTo>
                  <a:pt x="13226" y="9996"/>
                </a:lnTo>
                <a:cubicBezTo>
                  <a:pt x="14363" y="9454"/>
                  <a:pt x="15112" y="8546"/>
                  <a:pt x="15112" y="7518"/>
                </a:cubicBezTo>
                <a:cubicBezTo>
                  <a:pt x="15112" y="5861"/>
                  <a:pt x="13169" y="4513"/>
                  <a:pt x="10782" y="4513"/>
                </a:cubicBezTo>
                <a:close/>
                <a:moveTo>
                  <a:pt x="10782" y="6734"/>
                </a:moveTo>
                <a:cubicBezTo>
                  <a:pt x="10157" y="6734"/>
                  <a:pt x="9652" y="7085"/>
                  <a:pt x="9652" y="7518"/>
                </a:cubicBezTo>
                <a:cubicBezTo>
                  <a:pt x="9652" y="7780"/>
                  <a:pt x="9837" y="8012"/>
                  <a:pt x="10121" y="8155"/>
                </a:cubicBezTo>
                <a:lnTo>
                  <a:pt x="5153" y="21600"/>
                </a:lnTo>
                <a:lnTo>
                  <a:pt x="6317" y="21600"/>
                </a:lnTo>
                <a:lnTo>
                  <a:pt x="10782" y="19994"/>
                </a:lnTo>
                <a:lnTo>
                  <a:pt x="15247" y="21600"/>
                </a:lnTo>
                <a:lnTo>
                  <a:pt x="16411" y="21600"/>
                </a:lnTo>
                <a:lnTo>
                  <a:pt x="11443" y="8155"/>
                </a:lnTo>
                <a:cubicBezTo>
                  <a:pt x="11727" y="8012"/>
                  <a:pt x="11912" y="7780"/>
                  <a:pt x="11912" y="7518"/>
                </a:cubicBezTo>
                <a:cubicBezTo>
                  <a:pt x="11912" y="7085"/>
                  <a:pt x="11406" y="6734"/>
                  <a:pt x="10782" y="6734"/>
                </a:cubicBezTo>
                <a:close/>
                <a:moveTo>
                  <a:pt x="10782" y="9574"/>
                </a:moveTo>
                <a:lnTo>
                  <a:pt x="11648" y="11920"/>
                </a:lnTo>
                <a:lnTo>
                  <a:pt x="9915" y="11920"/>
                </a:lnTo>
                <a:lnTo>
                  <a:pt x="10782" y="9574"/>
                </a:lnTo>
                <a:close/>
                <a:moveTo>
                  <a:pt x="10029" y="12215"/>
                </a:moveTo>
                <a:lnTo>
                  <a:pt x="11532" y="12215"/>
                </a:lnTo>
                <a:lnTo>
                  <a:pt x="10782" y="12891"/>
                </a:lnTo>
                <a:lnTo>
                  <a:pt x="10029" y="12215"/>
                </a:lnTo>
                <a:close/>
                <a:moveTo>
                  <a:pt x="9729" y="12427"/>
                </a:moveTo>
                <a:lnTo>
                  <a:pt x="10513" y="13133"/>
                </a:lnTo>
                <a:lnTo>
                  <a:pt x="8947" y="14541"/>
                </a:lnTo>
                <a:lnTo>
                  <a:pt x="9729" y="12427"/>
                </a:lnTo>
                <a:close/>
                <a:moveTo>
                  <a:pt x="11835" y="12427"/>
                </a:moveTo>
                <a:lnTo>
                  <a:pt x="12616" y="14541"/>
                </a:lnTo>
                <a:lnTo>
                  <a:pt x="11050" y="13133"/>
                </a:lnTo>
                <a:lnTo>
                  <a:pt x="11835" y="12427"/>
                </a:lnTo>
                <a:close/>
                <a:moveTo>
                  <a:pt x="10782" y="13375"/>
                </a:moveTo>
                <a:lnTo>
                  <a:pt x="12568" y="14979"/>
                </a:lnTo>
                <a:lnTo>
                  <a:pt x="8996" y="14979"/>
                </a:lnTo>
                <a:lnTo>
                  <a:pt x="10782" y="13375"/>
                </a:lnTo>
                <a:close/>
                <a:moveTo>
                  <a:pt x="9003" y="15275"/>
                </a:moveTo>
                <a:lnTo>
                  <a:pt x="12561" y="15275"/>
                </a:lnTo>
                <a:lnTo>
                  <a:pt x="10782" y="16237"/>
                </a:lnTo>
                <a:lnTo>
                  <a:pt x="9003" y="15275"/>
                </a:lnTo>
                <a:close/>
                <a:moveTo>
                  <a:pt x="8613" y="15439"/>
                </a:moveTo>
                <a:lnTo>
                  <a:pt x="10436" y="16426"/>
                </a:lnTo>
                <a:lnTo>
                  <a:pt x="7703" y="17904"/>
                </a:lnTo>
                <a:lnTo>
                  <a:pt x="8613" y="15439"/>
                </a:lnTo>
                <a:close/>
                <a:moveTo>
                  <a:pt x="12948" y="15439"/>
                </a:moveTo>
                <a:lnTo>
                  <a:pt x="13860" y="17904"/>
                </a:lnTo>
                <a:lnTo>
                  <a:pt x="11128" y="16426"/>
                </a:lnTo>
                <a:lnTo>
                  <a:pt x="12948" y="15439"/>
                </a:lnTo>
                <a:close/>
                <a:moveTo>
                  <a:pt x="10782" y="16612"/>
                </a:moveTo>
                <a:lnTo>
                  <a:pt x="13785" y="18238"/>
                </a:lnTo>
                <a:lnTo>
                  <a:pt x="7778" y="18238"/>
                </a:lnTo>
                <a:lnTo>
                  <a:pt x="10782" y="16612"/>
                </a:lnTo>
                <a:close/>
                <a:moveTo>
                  <a:pt x="7643" y="18534"/>
                </a:moveTo>
                <a:lnTo>
                  <a:pt x="13921" y="18534"/>
                </a:lnTo>
                <a:lnTo>
                  <a:pt x="10782" y="19661"/>
                </a:lnTo>
                <a:lnTo>
                  <a:pt x="7643" y="18534"/>
                </a:lnTo>
                <a:close/>
                <a:moveTo>
                  <a:pt x="7382" y="18773"/>
                </a:moveTo>
                <a:lnTo>
                  <a:pt x="10320" y="19828"/>
                </a:lnTo>
                <a:lnTo>
                  <a:pt x="6484" y="21207"/>
                </a:lnTo>
                <a:lnTo>
                  <a:pt x="7382" y="18773"/>
                </a:lnTo>
                <a:close/>
                <a:moveTo>
                  <a:pt x="14180" y="18773"/>
                </a:moveTo>
                <a:lnTo>
                  <a:pt x="15080" y="21207"/>
                </a:lnTo>
                <a:lnTo>
                  <a:pt x="11244" y="19828"/>
                </a:lnTo>
                <a:lnTo>
                  <a:pt x="14180" y="18773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Hosting on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GitHub</a:t>
            </a:r>
          </a:p>
        </p:txBody>
      </p:sp>
      <p:sp>
        <p:nvSpPr>
          <p:cNvPr id="356" name="Git &amp; GitHub provide a free version control capability…"/>
          <p:cNvSpPr txBox="1"/>
          <p:nvPr/>
        </p:nvSpPr>
        <p:spPr>
          <a:xfrm>
            <a:off x="1064764" y="3806806"/>
            <a:ext cx="22730643" cy="9023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Git &amp; GitHub provide a free version control capability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Allows for easy collaboration and beta development of packages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Allows you to tie into travis.ci, appveyor, codecov and other integrated testing platforms</a:t>
            </a:r>
          </a:p>
          <a:p>
            <a:pPr marL="575468" indent="-575468" algn="l" defTabSz="457200">
              <a:spcBef>
                <a:spcPts val="7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 sz="6000">
                <a:solidFill>
                  <a:srgbClr val="5A5F5E"/>
                </a:solidFill>
              </a:defRPr>
            </a:pPr>
            <a:r>
              <a:t>RStudio allows you to easily integrate GitHub interactions within the IDE</a:t>
            </a:r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7-11-14 at 1.44.43 PM.png" descr="Screen Shot 2017-11-14 at 1.44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6459" y="106572"/>
            <a:ext cx="10831082" cy="1350285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Bugs, suggested improvements, etc."/>
          <p:cNvSpPr txBox="1"/>
          <p:nvPr/>
        </p:nvSpPr>
        <p:spPr>
          <a:xfrm>
            <a:off x="1057916" y="796909"/>
            <a:ext cx="518206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0433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Bugs, suggested improvements, etc.</a:t>
            </a:r>
          </a:p>
        </p:txBody>
      </p:sp>
      <p:sp>
        <p:nvSpPr>
          <p:cNvPr id="361" name="Rectangle"/>
          <p:cNvSpPr/>
          <p:nvPr/>
        </p:nvSpPr>
        <p:spPr>
          <a:xfrm>
            <a:off x="7870245" y="494236"/>
            <a:ext cx="1270001" cy="639967"/>
          </a:xfrm>
          <a:prstGeom prst="rect">
            <a:avLst/>
          </a:prstGeom>
          <a:ln w="76200">
            <a:solidFill>
              <a:srgbClr val="0433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Collaborators"/>
          <p:cNvSpPr txBox="1"/>
          <p:nvPr/>
        </p:nvSpPr>
        <p:spPr>
          <a:xfrm>
            <a:off x="18144022" y="1965559"/>
            <a:ext cx="51820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AA7942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Collaborators</a:t>
            </a:r>
          </a:p>
        </p:txBody>
      </p:sp>
      <p:sp>
        <p:nvSpPr>
          <p:cNvPr id="363" name="Rectangle"/>
          <p:cNvSpPr/>
          <p:nvPr/>
        </p:nvSpPr>
        <p:spPr>
          <a:xfrm>
            <a:off x="15294427" y="2077376"/>
            <a:ext cx="1806310" cy="639967"/>
          </a:xfrm>
          <a:prstGeom prst="rect">
            <a:avLst/>
          </a:prstGeom>
          <a:ln w="76200">
            <a:solidFill>
              <a:srgbClr val="AA794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History"/>
          <p:cNvSpPr txBox="1"/>
          <p:nvPr/>
        </p:nvSpPr>
        <p:spPr>
          <a:xfrm>
            <a:off x="4227160" y="3196771"/>
            <a:ext cx="39408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93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History</a:t>
            </a:r>
          </a:p>
        </p:txBody>
      </p:sp>
      <p:sp>
        <p:nvSpPr>
          <p:cNvPr id="365" name="Rectangle"/>
          <p:cNvSpPr/>
          <p:nvPr/>
        </p:nvSpPr>
        <p:spPr>
          <a:xfrm>
            <a:off x="7403535" y="2077376"/>
            <a:ext cx="1806310" cy="639967"/>
          </a:xfrm>
          <a:prstGeom prst="rect">
            <a:avLst/>
          </a:prstGeom>
          <a:ln w="76200">
            <a:solidFill>
              <a:srgbClr val="FF93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6" name="Integrated testing"/>
          <p:cNvSpPr txBox="1"/>
          <p:nvPr/>
        </p:nvSpPr>
        <p:spPr>
          <a:xfrm>
            <a:off x="3687207" y="11020722"/>
            <a:ext cx="39408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2600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Integrated testing</a:t>
            </a:r>
          </a:p>
        </p:txBody>
      </p:sp>
      <p:sp>
        <p:nvSpPr>
          <p:cNvPr id="367" name="Rectangle"/>
          <p:cNvSpPr/>
          <p:nvPr/>
        </p:nvSpPr>
        <p:spPr>
          <a:xfrm>
            <a:off x="8365060" y="11619464"/>
            <a:ext cx="3288433" cy="428117"/>
          </a:xfrm>
          <a:prstGeom prst="rect">
            <a:avLst/>
          </a:prstGeom>
          <a:ln w="762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Package info for public"/>
          <p:cNvSpPr txBox="1"/>
          <p:nvPr/>
        </p:nvSpPr>
        <p:spPr>
          <a:xfrm>
            <a:off x="18144022" y="11351047"/>
            <a:ext cx="4619595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i="1">
                <a:solidFill>
                  <a:srgbClr val="FF40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Package info for public</a:t>
            </a:r>
          </a:p>
        </p:txBody>
      </p:sp>
      <p:sp>
        <p:nvSpPr>
          <p:cNvPr id="369" name="Line"/>
          <p:cNvSpPr/>
          <p:nvPr/>
        </p:nvSpPr>
        <p:spPr>
          <a:xfrm flipH="1">
            <a:off x="14716360" y="12183735"/>
            <a:ext cx="2960403" cy="451240"/>
          </a:xfrm>
          <a:prstGeom prst="line">
            <a:avLst/>
          </a:prstGeom>
          <a:ln w="50800">
            <a:solidFill>
              <a:srgbClr val="FF40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Hosting on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GitHub</a:t>
            </a:r>
          </a:p>
        </p:txBody>
      </p:sp>
      <p:sp>
        <p:nvSpPr>
          <p:cNvPr id="372" name="To install a package already on GitHub, you must know the Username and Repository that the package resides in…"/>
          <p:cNvSpPr txBox="1"/>
          <p:nvPr/>
        </p:nvSpPr>
        <p:spPr>
          <a:xfrm>
            <a:off x="1064764" y="3301465"/>
            <a:ext cx="22730643" cy="77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t>To install a package already on GitHub, you must know the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Username</a:t>
            </a:r>
            <a:r>
              <a:t> and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Repository</a:t>
            </a:r>
            <a:r>
              <a:t> that the package resides in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t>Once you have this information,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install_github</a:t>
            </a:r>
            <a:r>
              <a:t> command will install the package on your computer.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t>Because of the size of most vignettes,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t> does not automatically download them from GitHub. If you want to include the vignette, you must add the argument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build_vignettes = TRUE</a:t>
            </a:r>
          </a:p>
          <a:p>
            <a:pPr marL="529431" indent="-529431" algn="l" defTabSz="420623">
              <a:spcBef>
                <a:spcPts val="2300"/>
              </a:spcBef>
              <a:buClr>
                <a:srgbClr val="535353"/>
              </a:buClr>
              <a:buSzPct val="82000"/>
              <a:buChar char="•"/>
              <a:tabLst>
                <a:tab pos="127000" algn="l"/>
                <a:tab pos="419100" algn="l"/>
              </a:tabLst>
              <a:defRPr sz="4600">
                <a:solidFill>
                  <a:srgbClr val="5A5F5E"/>
                </a:solidFill>
              </a:defRPr>
            </a:pPr>
            <a:r>
              <a:t>To start posting to GitHub, you will first need to install and set up Git, which is what you'll use to communicate with GitHub. Start by visiting </a:t>
            </a:r>
            <a:r>
              <a:rPr u="sng">
                <a:solidFill>
                  <a:srgbClr val="1431F5"/>
                </a:solidFill>
              </a:rPr>
              <a:t>http://git-scm.com/download</a:t>
            </a:r>
            <a:r>
              <a:t> and installing Git for your system. </a:t>
            </a:r>
          </a:p>
        </p:txBody>
      </p:sp>
      <p:sp>
        <p:nvSpPr>
          <p:cNvPr id="373" name="# download package from GitHub…"/>
          <p:cNvSpPr txBox="1"/>
          <p:nvPr>
            <p:ph type="body" sz="quarter" idx="1"/>
          </p:nvPr>
        </p:nvSpPr>
        <p:spPr>
          <a:xfrm>
            <a:off x="-63488" y="11243275"/>
            <a:ext cx="20454785" cy="1944526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download package from GitHub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devtools::install_github(</a:t>
            </a:r>
            <a:r>
              <a:rPr>
                <a:solidFill>
                  <a:srgbClr val="028C00"/>
                </a:solidFill>
              </a:rPr>
              <a:t>“Username/Repository”</a:t>
            </a:r>
            <a:r>
              <a:t>, build_vignettes =</a:t>
            </a:r>
            <a:r>
              <a:rPr>
                <a:solidFill>
                  <a:srgbClr val="028C00"/>
                </a:solidFill>
              </a:rPr>
              <a:t> </a:t>
            </a:r>
            <a:r>
              <a:rPr>
                <a:solidFill>
                  <a:srgbClr val="B59BEA"/>
                </a:solidFill>
              </a:rPr>
              <a:t>TRUE</a:t>
            </a:r>
            <a:r>
              <a:t>)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7613" y="262110"/>
            <a:ext cx="3115598" cy="3115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necting to Git &amp; GitHu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Connecting to Git &amp; GitHub</a:t>
            </a:r>
          </a:p>
        </p:txBody>
      </p:sp>
      <p:sp>
        <p:nvSpPr>
          <p:cNvPr id="377" name="Not enough time!"/>
          <p:cNvSpPr txBox="1"/>
          <p:nvPr/>
        </p:nvSpPr>
        <p:spPr>
          <a:xfrm>
            <a:off x="1064764" y="4201648"/>
            <a:ext cx="22770412" cy="204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200" indent="-457200" defTabSz="457200">
              <a:lnSpc>
                <a:spcPct val="150000"/>
              </a:lnSpc>
              <a:tabLst>
                <a:tab pos="139700" algn="l"/>
                <a:tab pos="457200" algn="l"/>
              </a:tabLst>
              <a:defRPr sz="10000">
                <a:solidFill>
                  <a:srgbClr val="5A5F5E"/>
                </a:solidFill>
              </a:defRPr>
            </a:lvl1pPr>
          </a:lstStyle>
          <a:p>
            <a:pPr/>
            <a:r>
              <a:t>Not enough time!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9686" y="6799998"/>
            <a:ext cx="5260568" cy="6901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Hosting on CR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CRAN</a:t>
            </a:r>
          </a:p>
        </p:txBody>
      </p:sp>
      <p:sp>
        <p:nvSpPr>
          <p:cNvPr id="381" name="The centralized R package-hosting website…"/>
          <p:cNvSpPr txBox="1"/>
          <p:nvPr/>
        </p:nvSpPr>
        <p:spPr>
          <a:xfrm>
            <a:off x="1064764" y="3301465"/>
            <a:ext cx="11922812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centralized R package-hosting website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install.packages</a:t>
            </a:r>
            <a:r>
              <a:t> command automatically downloads packages from CRAN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Designed to ensure high package quality and functionality on all systems and versions of R, including legacy, current, and devel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Screen Shot 2017-11-14 at 2.03.26 PM.png" descr="Screen Shot 2017-11-14 at 2.03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76738" y="4466515"/>
            <a:ext cx="10497901" cy="7198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Hosting on CR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CRAN</a:t>
            </a:r>
          </a:p>
        </p:txBody>
      </p:sp>
      <p:sp>
        <p:nvSpPr>
          <p:cNvPr id="386" name="Before uploading to CRAN, your package must be checked for bugs…"/>
          <p:cNvSpPr txBox="1"/>
          <p:nvPr/>
        </p:nvSpPr>
        <p:spPr>
          <a:xfrm>
            <a:off x="1064764" y="3301465"/>
            <a:ext cx="18306790" cy="952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Before uploading to CRAN, your package must be checked for bugs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The check function from devtools will simulate the CRAN check for your system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Goal is to have:   0 errors | 0 warnings | 0 notes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evtools::test()…"/>
          <p:cNvSpPr txBox="1"/>
          <p:nvPr>
            <p:ph type="body" sz="quarter" idx="1"/>
          </p:nvPr>
        </p:nvSpPr>
        <p:spPr>
          <a:xfrm>
            <a:off x="-44242" y="8642483"/>
            <a:ext cx="13123242" cy="298171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devtools::test()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devtools::check()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devtools::build_win()</a:t>
            </a:r>
          </a:p>
        </p:txBody>
      </p:sp>
      <p:sp>
        <p:nvSpPr>
          <p:cNvPr id="389" name="Often, notes can be justifiable (i.e. “R under development (unstable)”)"/>
          <p:cNvSpPr txBox="1"/>
          <p:nvPr/>
        </p:nvSpPr>
        <p:spPr>
          <a:xfrm>
            <a:off x="14841016" y="7764955"/>
            <a:ext cx="913152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433FF"/>
                </a:solidFill>
              </a:defRPr>
            </a:pPr>
            <a:r>
              <a:t>Often, notes can be justifiable (i.e.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“R under development (unstable)”</a:t>
            </a:r>
            <a:r>
              <a:t>)</a:t>
            </a:r>
          </a:p>
        </p:txBody>
      </p:sp>
      <p:sp>
        <p:nvSpPr>
          <p:cNvPr id="390" name="Line"/>
          <p:cNvSpPr/>
          <p:nvPr/>
        </p:nvSpPr>
        <p:spPr>
          <a:xfrm flipH="1" flipV="1">
            <a:off x="13938327" y="7032742"/>
            <a:ext cx="1252249" cy="670465"/>
          </a:xfrm>
          <a:prstGeom prst="line">
            <a:avLst/>
          </a:prstGeom>
          <a:ln w="50800">
            <a:solidFill>
              <a:srgbClr val="0433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Hosting on CR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CRAN</a:t>
            </a:r>
          </a:p>
        </p:txBody>
      </p:sp>
      <p:sp>
        <p:nvSpPr>
          <p:cNvPr id="393" name="If your checks pass, create a cran-comments.md file"/>
          <p:cNvSpPr txBox="1"/>
          <p:nvPr/>
        </p:nvSpPr>
        <p:spPr>
          <a:xfrm>
            <a:off x="1064764" y="3301465"/>
            <a:ext cx="18306790" cy="223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lvl1pPr>
          </a:lstStyle>
          <a:p>
            <a:pPr/>
            <a:r>
              <a:t>If your checks pass, create a cran-comments.md file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devtools::use_cran_comments()"/>
          <p:cNvSpPr txBox="1"/>
          <p:nvPr>
            <p:ph type="body" sz="quarter" idx="1"/>
          </p:nvPr>
        </p:nvSpPr>
        <p:spPr>
          <a:xfrm>
            <a:off x="-164361" y="4588493"/>
            <a:ext cx="13123242" cy="1326338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devtools::use_cran_comments()</a:t>
            </a:r>
          </a:p>
        </p:txBody>
      </p:sp>
      <p:pic>
        <p:nvPicPr>
          <p:cNvPr id="396" name="Screen Shot 2017-11-14 at 2.15.31 PM.png" descr="Screen Shot 2017-11-14 at 2.15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7480" y="7462307"/>
            <a:ext cx="8560240" cy="60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Screen Shot 2017-11-14 at 2.16.26 PM.png" descr="Screen Shot 2017-11-14 at 2.16.26 PM.png"/>
          <p:cNvPicPr>
            <a:picLocks noChangeAspect="1"/>
          </p:cNvPicPr>
          <p:nvPr/>
        </p:nvPicPr>
        <p:blipFill>
          <a:blip r:embed="rId4">
            <a:extLst/>
          </a:blip>
          <a:srcRect l="0" t="0" r="25729" b="0"/>
          <a:stretch>
            <a:fillRect/>
          </a:stretch>
        </p:blipFill>
        <p:spPr>
          <a:xfrm>
            <a:off x="13836253" y="7297047"/>
            <a:ext cx="7989255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Initial Comments"/>
          <p:cNvSpPr txBox="1"/>
          <p:nvPr/>
        </p:nvSpPr>
        <p:spPr>
          <a:xfrm>
            <a:off x="3751603" y="6426199"/>
            <a:ext cx="489199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Initial Comments</a:t>
            </a:r>
          </a:p>
        </p:txBody>
      </p:sp>
      <p:sp>
        <p:nvSpPr>
          <p:cNvPr id="399" name="Version Update Comments"/>
          <p:cNvSpPr txBox="1"/>
          <p:nvPr/>
        </p:nvSpPr>
        <p:spPr>
          <a:xfrm>
            <a:off x="13991710" y="6426199"/>
            <a:ext cx="767818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Version Update Comments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Hosting on CR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Hosting on CRAN</a:t>
            </a:r>
          </a:p>
        </p:txBody>
      </p:sp>
      <p:sp>
        <p:nvSpPr>
          <p:cNvPr id="402" name="When you are ready to submit, run one of the following:…"/>
          <p:cNvSpPr txBox="1"/>
          <p:nvPr/>
        </p:nvSpPr>
        <p:spPr>
          <a:xfrm>
            <a:off x="1064764" y="3301465"/>
            <a:ext cx="18306790" cy="8700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When you are ready to submit, run one of the following:</a:t>
            </a: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</a:p>
          <a:p>
            <a:pPr algn="l" defTabSz="457200">
              <a:spcBef>
                <a:spcPts val="3500"/>
              </a:spcBef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You will receive an email asking to confirm submission</a:t>
            </a:r>
          </a:p>
          <a:p>
            <a:pPr marL="575468" indent="-575468" algn="l" defTabSz="457200">
              <a:spcBef>
                <a:spcPts val="3500"/>
              </a:spcBef>
              <a:buClr>
                <a:srgbClr val="535353"/>
              </a:buClr>
              <a:buSzPct val="82000"/>
              <a:buChar char="•"/>
              <a:tabLst>
                <a:tab pos="139700" algn="l"/>
                <a:tab pos="457200" algn="l"/>
              </a:tabLst>
              <a:defRPr>
                <a:solidFill>
                  <a:srgbClr val="5A5F5E"/>
                </a:solidFill>
              </a:defRPr>
            </a:pPr>
            <a:r>
              <a:t>Click link and wait for feedback!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511" y="825830"/>
            <a:ext cx="2844045" cy="2488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devtools::release()…"/>
          <p:cNvSpPr txBox="1"/>
          <p:nvPr>
            <p:ph type="body" sz="quarter" idx="1"/>
          </p:nvPr>
        </p:nvSpPr>
        <p:spPr>
          <a:xfrm>
            <a:off x="-164361" y="4588493"/>
            <a:ext cx="13123242" cy="1707573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devtools::release()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devtools::submit()</a:t>
            </a:r>
          </a:p>
        </p:txBody>
      </p:sp>
      <p:pic>
        <p:nvPicPr>
          <p:cNvPr id="405" name="Screen Shot 2017-11-14 at 2.21.47 PM.png" descr="Screen Shot 2017-11-14 at 2.21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57997" y="4423244"/>
            <a:ext cx="8636001" cy="8394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16932290" y="6896776"/>
            <a:ext cx="7626414" cy="700143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and the capability of your package"/>
          <p:cNvSpPr txBox="1"/>
          <p:nvPr/>
        </p:nvSpPr>
        <p:spPr>
          <a:xfrm>
            <a:off x="711200" y="9275798"/>
            <a:ext cx="1315697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Expand the capability of your package</a:t>
            </a:r>
          </a:p>
        </p:txBody>
      </p:sp>
      <p:sp>
        <p:nvSpPr>
          <p:cNvPr id="409" name="Programming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Programming Exercise</a:t>
            </a:r>
          </a:p>
        </p:txBody>
      </p:sp>
      <p:sp>
        <p:nvSpPr>
          <p:cNvPr id="410" name="Light Bulb"/>
          <p:cNvSpPr/>
          <p:nvPr/>
        </p:nvSpPr>
        <p:spPr>
          <a:xfrm>
            <a:off x="15530808" y="1050479"/>
            <a:ext cx="6698613" cy="11615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2843"/>
                  <a:pt x="0" y="6352"/>
                </a:cubicBezTo>
                <a:cubicBezTo>
                  <a:pt x="0" y="7004"/>
                  <a:pt x="167" y="7633"/>
                  <a:pt x="477" y="8225"/>
                </a:cubicBezTo>
                <a:cubicBezTo>
                  <a:pt x="477" y="8225"/>
                  <a:pt x="477" y="8226"/>
                  <a:pt x="477" y="8227"/>
                </a:cubicBezTo>
                <a:cubicBezTo>
                  <a:pt x="491" y="8261"/>
                  <a:pt x="527" y="8322"/>
                  <a:pt x="579" y="8405"/>
                </a:cubicBezTo>
                <a:cubicBezTo>
                  <a:pt x="693" y="8601"/>
                  <a:pt x="822" y="8793"/>
                  <a:pt x="966" y="8979"/>
                </a:cubicBezTo>
                <a:cubicBezTo>
                  <a:pt x="2223" y="10787"/>
                  <a:pt x="5439" y="15160"/>
                  <a:pt x="5440" y="16141"/>
                </a:cubicBezTo>
                <a:lnTo>
                  <a:pt x="5656" y="16902"/>
                </a:lnTo>
                <a:cubicBezTo>
                  <a:pt x="5656" y="16902"/>
                  <a:pt x="5696" y="16981"/>
                  <a:pt x="5817" y="17079"/>
                </a:cubicBezTo>
                <a:lnTo>
                  <a:pt x="15815" y="17079"/>
                </a:lnTo>
                <a:cubicBezTo>
                  <a:pt x="15936" y="16981"/>
                  <a:pt x="15976" y="16902"/>
                  <a:pt x="15976" y="16902"/>
                </a:cubicBezTo>
                <a:lnTo>
                  <a:pt x="16193" y="16141"/>
                </a:lnTo>
                <a:cubicBezTo>
                  <a:pt x="16193" y="14948"/>
                  <a:pt x="20944" y="8742"/>
                  <a:pt x="21152" y="8227"/>
                </a:cubicBezTo>
                <a:cubicBezTo>
                  <a:pt x="21159" y="8211"/>
                  <a:pt x="21155" y="8198"/>
                  <a:pt x="21141" y="8188"/>
                </a:cubicBezTo>
                <a:cubicBezTo>
                  <a:pt x="21438" y="7607"/>
                  <a:pt x="21600" y="6990"/>
                  <a:pt x="21600" y="6352"/>
                </a:cubicBezTo>
                <a:cubicBezTo>
                  <a:pt x="21600" y="2843"/>
                  <a:pt x="16765" y="0"/>
                  <a:pt x="10800" y="0"/>
                </a:cubicBezTo>
                <a:close/>
                <a:moveTo>
                  <a:pt x="5943" y="17697"/>
                </a:moveTo>
                <a:cubicBezTo>
                  <a:pt x="5930" y="17727"/>
                  <a:pt x="5919" y="17758"/>
                  <a:pt x="5919" y="17791"/>
                </a:cubicBezTo>
                <a:lnTo>
                  <a:pt x="5919" y="18399"/>
                </a:lnTo>
                <a:cubicBezTo>
                  <a:pt x="5919" y="18599"/>
                  <a:pt x="6178" y="18765"/>
                  <a:pt x="6510" y="18795"/>
                </a:cubicBezTo>
                <a:cubicBezTo>
                  <a:pt x="6431" y="18855"/>
                  <a:pt x="6382" y="18929"/>
                  <a:pt x="6382" y="19010"/>
                </a:cubicBezTo>
                <a:lnTo>
                  <a:pt x="6382" y="19541"/>
                </a:lnTo>
                <a:cubicBezTo>
                  <a:pt x="6382" y="19736"/>
                  <a:pt x="6656" y="19894"/>
                  <a:pt x="6993" y="19894"/>
                </a:cubicBezTo>
                <a:lnTo>
                  <a:pt x="7186" y="19894"/>
                </a:lnTo>
                <a:lnTo>
                  <a:pt x="7186" y="20380"/>
                </a:lnTo>
                <a:cubicBezTo>
                  <a:pt x="7186" y="20568"/>
                  <a:pt x="7454" y="20721"/>
                  <a:pt x="7780" y="20721"/>
                </a:cubicBezTo>
                <a:lnTo>
                  <a:pt x="8816" y="20721"/>
                </a:lnTo>
                <a:cubicBezTo>
                  <a:pt x="8925" y="21215"/>
                  <a:pt x="9771" y="21600"/>
                  <a:pt x="10800" y="21600"/>
                </a:cubicBezTo>
                <a:cubicBezTo>
                  <a:pt x="11829" y="21600"/>
                  <a:pt x="12675" y="21215"/>
                  <a:pt x="12784" y="20721"/>
                </a:cubicBezTo>
                <a:lnTo>
                  <a:pt x="13820" y="20721"/>
                </a:lnTo>
                <a:cubicBezTo>
                  <a:pt x="14146" y="20721"/>
                  <a:pt x="14414" y="20568"/>
                  <a:pt x="14414" y="20380"/>
                </a:cubicBezTo>
                <a:lnTo>
                  <a:pt x="14414" y="19894"/>
                </a:lnTo>
                <a:lnTo>
                  <a:pt x="14607" y="19894"/>
                </a:lnTo>
                <a:cubicBezTo>
                  <a:pt x="14944" y="19894"/>
                  <a:pt x="15218" y="19736"/>
                  <a:pt x="15218" y="19541"/>
                </a:cubicBezTo>
                <a:lnTo>
                  <a:pt x="15218" y="19010"/>
                </a:lnTo>
                <a:cubicBezTo>
                  <a:pt x="15218" y="18929"/>
                  <a:pt x="15169" y="18855"/>
                  <a:pt x="15090" y="18795"/>
                </a:cubicBezTo>
                <a:cubicBezTo>
                  <a:pt x="15422" y="18765"/>
                  <a:pt x="15681" y="18599"/>
                  <a:pt x="15681" y="18399"/>
                </a:cubicBezTo>
                <a:lnTo>
                  <a:pt x="15681" y="17791"/>
                </a:lnTo>
                <a:cubicBezTo>
                  <a:pt x="15681" y="17758"/>
                  <a:pt x="15670" y="17727"/>
                  <a:pt x="15657" y="17697"/>
                </a:cubicBezTo>
                <a:lnTo>
                  <a:pt x="5943" y="17697"/>
                </a:lnTo>
                <a:close/>
              </a:path>
            </a:pathLst>
          </a:custGeom>
          <a:solidFill>
            <a:srgbClr val="000000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roper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proper environment</a:t>
            </a:r>
          </a:p>
        </p:txBody>
      </p:sp>
      <p:sp>
        <p:nvSpPr>
          <p:cNvPr id="142" name="# make sure that your system knows where to find everything you'll need…"/>
          <p:cNvSpPr txBox="1"/>
          <p:nvPr>
            <p:ph type="body" sz="half" idx="1"/>
          </p:nvPr>
        </p:nvSpPr>
        <p:spPr>
          <a:xfrm>
            <a:off x="-68421" y="7378612"/>
            <a:ext cx="23753531" cy="3754532"/>
          </a:xfrm>
          <a:prstGeom prst="rect">
            <a:avLst/>
          </a:prstGeom>
          <a:solidFill>
            <a:srgbClr val="E5E5E5"/>
          </a:solidFill>
        </p:spPr>
        <p:txBody>
          <a:bodyPr/>
          <a:lstStyle/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make sure that your system knows where to find everything you'll need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devtools::find_rtools()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028C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make sure that your set up is ready to construct R packages</a:t>
            </a:r>
          </a:p>
          <a:p>
            <a:pPr lvl="4" marL="0" indent="914400" defTabSz="457200">
              <a:spcBef>
                <a:spcPts val="1500"/>
              </a:spcBef>
              <a:buSzTx/>
              <a:buNone/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devtools::has_devel()</a:t>
            </a:r>
          </a:p>
        </p:txBody>
      </p:sp>
      <p:sp>
        <p:nvSpPr>
          <p:cNvPr id="143" name="If you run Windows, you will need to install RTools…"/>
          <p:cNvSpPr txBox="1"/>
          <p:nvPr/>
        </p:nvSpPr>
        <p:spPr>
          <a:xfrm>
            <a:off x="970612" y="3320846"/>
            <a:ext cx="21034549" cy="343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t>If you run Windows, you will need to install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t>After installation, you will need to verify that your system can find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Rtools</a:t>
            </a:r>
            <a:r>
              <a:t>. If your system is set up correctly,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has_devel()</a:t>
            </a:r>
            <a:r>
              <a:t> function should return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413" name="Add any custom functions you have to your personal packag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 indent="-1333500">
              <a:buSzPct val="100000"/>
              <a:buAutoNum type="arabicPeriod" startAt="1"/>
              <a:defRPr sz="8000">
                <a:solidFill>
                  <a:srgbClr val="005493"/>
                </a:solidFill>
              </a:defRPr>
            </a:pPr>
            <a:r>
              <a:t>Add any custom functions you have to your personal package.</a:t>
            </a:r>
          </a:p>
          <a:p>
            <a:pPr marL="1333500" indent="-1333500">
              <a:buSzPct val="100000"/>
              <a:buAutoNum type="arabicPeriod" startAt="1"/>
              <a:defRPr sz="8000">
                <a:solidFill>
                  <a:srgbClr val="005493"/>
                </a:solidFill>
              </a:defRPr>
            </a:pPr>
            <a:r>
              <a:t>If you don’t have any, practice by incorporating the stat functions in the package-functions.R file.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what to remem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what to remember</a:t>
            </a:r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1774447" y="191864"/>
            <a:ext cx="13447940" cy="1344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ckage Creation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 Creation Process</a:t>
            </a:r>
          </a:p>
        </p:txBody>
      </p:sp>
      <p:graphicFrame>
        <p:nvGraphicFramePr>
          <p:cNvPr id="419" name="Table"/>
          <p:cNvGraphicFramePr/>
          <p:nvPr/>
        </p:nvGraphicFramePr>
        <p:xfrm>
          <a:off x="1306857" y="3249638"/>
          <a:ext cx="21782987" cy="1004882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8614166"/>
                <a:gridCol w="13156119"/>
              </a:tblGrid>
              <a:tr h="143373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Phase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FFFFFF"/>
                          </a:solidFill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Start New Project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Initialize container for holding functions and documentation files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A5F5E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Functions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Write code for what the package will do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Documentation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5A5F5E"/>
                          </a:solidFill>
                        </a:rPr>
                        <a:t>Describe how to use the functions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Add Testing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Check that changes and updates don’t affect other functions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Write a Vignette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Describe in more detail the vision for the package and how it could be utilized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3373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7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rPr>
                        <a:t>Deploy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797979"/>
                          </a:solidFill>
                        </a:rPr>
                        <a:t>Host your package on your machine, GitHub, or CRAN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learn m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learn more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004" y="3906204"/>
            <a:ext cx="6648622" cy="8722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Screen Shot 2017-11-14 at 2.25.15 PM.png" descr="Screen Shot 2017-11-14 at 2.25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7311" y="3498850"/>
            <a:ext cx="12369801" cy="953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6702564" y="1368564"/>
            <a:ext cx="10978872" cy="109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Questions"/>
          <p:cNvSpPr txBox="1"/>
          <p:nvPr>
            <p:ph type="title"/>
          </p:nvPr>
        </p:nvSpPr>
        <p:spPr>
          <a:xfrm>
            <a:off x="666750" y="6394401"/>
            <a:ext cx="23050500" cy="4559301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Before we can develop packages we need to understand how to write functions"/>
          <p:cNvSpPr txBox="1"/>
          <p:nvPr/>
        </p:nvSpPr>
        <p:spPr>
          <a:xfrm>
            <a:off x="666845" y="9085000"/>
            <a:ext cx="2087088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Before we can develop packages we need to understand how to write functions</a:t>
            </a:r>
          </a:p>
        </p:txBody>
      </p:sp>
      <p:sp>
        <p:nvSpPr>
          <p:cNvPr id="429" name="Writing Functions"/>
          <p:cNvSpPr txBox="1"/>
          <p:nvPr>
            <p:ph type="title"/>
          </p:nvPr>
        </p:nvSpPr>
        <p:spPr>
          <a:xfrm>
            <a:off x="673100" y="4572000"/>
            <a:ext cx="13378192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Writing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10027623" y="-909381"/>
            <a:ext cx="14990281" cy="14990281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unction Fundament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 Fundamentals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when to writ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to write functions</a:t>
            </a:r>
          </a:p>
        </p:txBody>
      </p:sp>
      <p:sp>
        <p:nvSpPr>
          <p:cNvPr id="435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 &lt;- data.frame(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 = rnorm(10)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df$a &lt;- (df$a - min(df$a,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(max(df$a, na.rm = TRUE) - min(df$a,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df$b &lt;- (df$b - min(df$b,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(max(df$a, na.rm = TRUE) - min(df$b,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df$c &lt;- (df$c - min(df$c,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(max(df$c, na.rm = TRUE) - min(df$c,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df$d &lt;- (df$d - min(df$d,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(max(df$d, na.rm = TRUE) - min(df$d, na.rm = TRUE))</a:t>
            </a:r>
          </a:p>
        </p:txBody>
      </p:sp>
      <p:sp>
        <p:nvSpPr>
          <p:cNvPr id="436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You should consider writing a function whenever you’ve copied and pasted a block of code more than </a:t>
            </a:r>
            <a:r>
              <a:rPr u="sng">
                <a:solidFill>
                  <a:srgbClr val="FF2600"/>
                </a:solidFill>
              </a:rPr>
              <a:t>twice</a:t>
            </a:r>
            <a:r>
              <a:t>.</a:t>
            </a:r>
          </a:p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spcBef>
                <a:spcPts val="5300"/>
              </a:spcBef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Can you spot the error?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when to writ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to write functions</a:t>
            </a:r>
          </a:p>
        </p:txBody>
      </p:sp>
      <p:sp>
        <p:nvSpPr>
          <p:cNvPr id="439" name="df &lt;- data.frame(…"/>
          <p:cNvSpPr txBox="1"/>
          <p:nvPr/>
        </p:nvSpPr>
        <p:spPr>
          <a:xfrm>
            <a:off x="684340" y="4191450"/>
            <a:ext cx="13254227" cy="989855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 &lt;- data.frame(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a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c = rnorm(10),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 = rnorm(10)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df$a &lt;- (df$a - min(df$a,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(max(df$a, na.rm = TRUE) - min(df$a,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df$b &lt;- (df$b - min(df$b,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</a:t>
            </a:r>
            <a:r>
              <a:rPr>
                <a:solidFill>
                  <a:srgbClr val="0433FF"/>
                </a:solidFill>
              </a:rPr>
              <a:t>df$a</a:t>
            </a:r>
            <a:r>
              <a:t>, na.rm = TRUE) - min(df$b,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df$c &lt;- (df$c - min(df$c,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(max(df$c, na.rm = TRUE) - min(df$c, na.rm = TRUE))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df$d &lt;- (df$d - min(df$d, na.rm = TRUE)) / </a:t>
            </a:r>
          </a:p>
          <a:p>
            <a:pPr lvl="1" indent="210311" algn="l" defTabSz="420623">
              <a:spcBef>
                <a:spcPts val="700"/>
              </a:spcBef>
              <a:tabLst>
                <a:tab pos="127000" algn="l"/>
                <a:tab pos="419100" algn="l"/>
              </a:tabLst>
              <a:defRPr sz="3036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(max(df$d, na.rm = TRUE) - min(df$d, na.rm = TRUE))</a:t>
            </a:r>
          </a:p>
        </p:txBody>
      </p:sp>
      <p:sp>
        <p:nvSpPr>
          <p:cNvPr id="440" name="You should consider writing a function whenever you’ve copied and pasted a block of code more than twice.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You should consider writing a function whenever you’ve copied and pasted a block of code more than </a:t>
            </a:r>
            <a:r>
              <a:rPr u="sng">
                <a:solidFill>
                  <a:srgbClr val="FF2600"/>
                </a:solidFill>
              </a:rPr>
              <a:t>twice</a:t>
            </a:r>
            <a:r>
              <a:t>.</a:t>
            </a:r>
          </a:p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>
              <a:spcBef>
                <a:spcPts val="5300"/>
              </a:spcBef>
              <a:defRPr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Can you spot the error?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defining your own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your own function</a:t>
            </a:r>
          </a:p>
        </p:txBody>
      </p:sp>
      <p:sp>
        <p:nvSpPr>
          <p:cNvPr id="443" name="my_fun &lt;- function(arg1, arg2) {…"/>
          <p:cNvSpPr txBox="1"/>
          <p:nvPr/>
        </p:nvSpPr>
        <p:spPr>
          <a:xfrm>
            <a:off x="599343" y="4191450"/>
            <a:ext cx="13339224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my_fun &lt;- function(</a:t>
            </a:r>
            <a:r>
              <a:rPr>
                <a:solidFill>
                  <a:srgbClr val="942192"/>
                </a:solidFill>
              </a:rPr>
              <a:t>arg1, arg2</a:t>
            </a:r>
            <a:r>
              <a:t>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600"/>
                </a:solidFill>
              </a:rPr>
              <a:t>body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444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Functions have 3 parts: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formals (aka arguments)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body (code inside the function)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hings to packag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package!</a:t>
            </a:r>
          </a:p>
        </p:txBody>
      </p:sp>
      <p:sp>
        <p:nvSpPr>
          <p:cNvPr id="146" name="To create a package we need custom functions…"/>
          <p:cNvSpPr txBox="1"/>
          <p:nvPr/>
        </p:nvSpPr>
        <p:spPr>
          <a:xfrm>
            <a:off x="970612" y="4103812"/>
            <a:ext cx="21034549" cy="2995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t>To create a package we need custom functions</a:t>
            </a: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t>We will use the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pv</a:t>
            </a:r>
            <a:r>
              <a:t> and </a:t>
            </a:r>
            <a:r>
              <a:rPr sz="450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functions in the package-functions.R script</a:t>
            </a:r>
          </a:p>
          <a:p>
            <a:pPr marL="575468" indent="-575468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</a:pPr>
            <a:r>
              <a:t>We will also use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pkg_data.csv</a:t>
            </a:r>
            <a:r>
              <a:t> data set</a:t>
            </a:r>
          </a:p>
        </p:txBody>
      </p:sp>
      <p:sp>
        <p:nvSpPr>
          <p:cNvPr id="147" name="If you are not familiar with creating functions, refer to the back-up slides to get started!"/>
          <p:cNvSpPr txBox="1"/>
          <p:nvPr/>
        </p:nvSpPr>
        <p:spPr>
          <a:xfrm>
            <a:off x="937874" y="11938938"/>
            <a:ext cx="22508252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55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If you are not familiar with creating functions, refer to the </a:t>
            </a:r>
            <a:r>
              <a:rPr u="sng">
                <a:hlinkClick r:id="rId2" invalidUrl="" action="ppaction://hlinksldjump" tgtFrame="" tooltip="" history="1" highlightClick="0" endSnd="0"/>
              </a:rPr>
              <a:t>back-up slides</a:t>
            </a:r>
            <a:r>
              <a:t> to get started!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v &lt;- function(FV, r, n) {…"/>
          <p:cNvSpPr txBox="1"/>
          <p:nvPr/>
        </p:nvSpPr>
        <p:spPr>
          <a:xfrm>
            <a:off x="536496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</a:t>
            </a:r>
            <a:r>
              <a:rPr>
                <a:solidFill>
                  <a:srgbClr val="942192"/>
                </a:solidFill>
              </a:rPr>
              <a:t>FV, r, n</a:t>
            </a:r>
            <a:r>
              <a:t>) {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600"/>
                </a:solidFill>
              </a:rPr>
              <a:t>present_value &lt;- FV / (1 + r)^n</a:t>
            </a:r>
            <a:endParaRPr>
              <a:solidFill>
                <a:srgbClr val="FF2600"/>
              </a:solidFill>
            </a:endParaR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447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Functions have 3 parts: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formals (aka arguments)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body (code inside the function)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environment</a:t>
            </a:r>
          </a:p>
        </p:txBody>
      </p:sp>
      <p:sp>
        <p:nvSpPr>
          <p:cNvPr id="448" name="defining your own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your own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v &lt;- function(FV, r, n) {…"/>
          <p:cNvSpPr txBox="1"/>
          <p:nvPr/>
        </p:nvSpPr>
        <p:spPr>
          <a:xfrm>
            <a:off x="584317" y="4191450"/>
            <a:ext cx="13322081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</a:t>
            </a:r>
            <a:r>
              <a:rPr>
                <a:solidFill>
                  <a:srgbClr val="942192"/>
                </a:solidFill>
              </a:rPr>
              <a:t>FV, r, n</a:t>
            </a:r>
            <a:r>
              <a:t>) {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600"/>
                </a:solidFill>
              </a:rPr>
              <a:t>present_value &lt;- FV / (1 + r)^n</a:t>
            </a:r>
            <a:endParaRPr>
              <a:solidFill>
                <a:srgbClr val="FF2600"/>
              </a:solidFill>
            </a:endParaR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formals(pv)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$FV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$r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body(pv)</a:t>
            </a:r>
            <a:endParaRPr>
              <a:solidFill>
                <a:srgbClr val="515151"/>
              </a:solidFill>
            </a:endParaR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{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present_value &lt;- FV/(1 + r)^n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round(present_value, 2)</a:t>
            </a: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  <a:endParaRPr>
              <a:solidFill>
                <a:srgbClr val="515151"/>
              </a:solidFill>
            </a:endParaR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172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environment(pv)</a:t>
            </a:r>
            <a:endParaRPr>
              <a:solidFill>
                <a:srgbClr val="515151"/>
              </a:solidFill>
            </a:endParaRPr>
          </a:p>
          <a:p>
            <a:pPr lvl="2" indent="393192" algn="l" defTabSz="393192">
              <a:spcBef>
                <a:spcPts val="600"/>
              </a:spcBef>
              <a:tabLst>
                <a:tab pos="114300" algn="l"/>
                <a:tab pos="381000" algn="l"/>
              </a:tabLst>
              <a:defRPr sz="2838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&lt;environment: R_GlobalEnv&gt;</a:t>
            </a:r>
          </a:p>
        </p:txBody>
      </p:sp>
      <p:sp>
        <p:nvSpPr>
          <p:cNvPr id="451" name="Functions have 3 parts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Functions have 3 parts: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formals (aka arguments)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body (code inside the function)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40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environment</a:t>
            </a:r>
          </a:p>
        </p:txBody>
      </p:sp>
      <p:sp>
        <p:nvSpPr>
          <p:cNvPr id="452" name="anatomy of a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v &lt;- function(FV, r, n) {…"/>
          <p:cNvSpPr txBox="1"/>
          <p:nvPr/>
        </p:nvSpPr>
        <p:spPr>
          <a:xfrm>
            <a:off x="579540" y="4159281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n) {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  <a:endParaRPr>
              <a:solidFill>
                <a:srgbClr val="FF2600"/>
              </a:solidFill>
            </a:endParaR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2192"/>
                </a:solidFill>
              </a:rPr>
              <a:t>round(present_value, 2)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1000, r = .08, n = 5)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pv2 &lt;- function(FV, r, n) {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FF2600"/>
                </a:solidFill>
              </a:rPr>
              <a:t>return(present_value)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pv2(1000, .08, 5)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680.5832</a:t>
            </a:r>
          </a:p>
        </p:txBody>
      </p:sp>
      <p:sp>
        <p:nvSpPr>
          <p:cNvPr id="455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What gets returned from a function is either: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The last expression evaluated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return(value), which forces the function to stop execution and return value</a:t>
            </a:r>
          </a:p>
        </p:txBody>
      </p:sp>
      <p:sp>
        <p:nvSpPr>
          <p:cNvPr id="456" name="function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v &lt;- function(FV, r, n) {…"/>
          <p:cNvSpPr txBox="1"/>
          <p:nvPr/>
        </p:nvSpPr>
        <p:spPr>
          <a:xfrm>
            <a:off x="579540" y="4159281"/>
            <a:ext cx="13294689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n) {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1779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1000, r = .08, n = 5)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pv2 &lt;- function(FV, r, n) {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return(present_value)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pv2(1000, .08, 5)</a:t>
            </a:r>
          </a:p>
          <a:p>
            <a:pPr lvl="2" indent="406908" algn="l" defTabSz="406908">
              <a:spcBef>
                <a:spcPts val="700"/>
              </a:spcBef>
              <a:tabLst>
                <a:tab pos="114300" algn="l"/>
                <a:tab pos="406400" algn="l"/>
              </a:tabLst>
              <a:defRPr sz="2937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680.5832</a:t>
            </a:r>
          </a:p>
        </p:txBody>
      </p:sp>
      <p:sp>
        <p:nvSpPr>
          <p:cNvPr id="459" name="What gets returned from a function is either: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What gets returned from a function is either: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The last expression evaluated</a:t>
            </a:r>
          </a:p>
          <a:p>
            <a:pPr marL="666750" indent="-666750" algn="l">
              <a:spcBef>
                <a:spcPts val="5300"/>
              </a:spcBef>
              <a:buSzPct val="100000"/>
              <a:buAutoNum type="arabicPeriod" startAt="1"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return(value), which forces the function to stop execution and return value</a:t>
            </a:r>
          </a:p>
          <a:p>
            <a:pPr>
              <a:spcBef>
                <a:spcPts val="6500"/>
              </a:spcBef>
              <a:defRPr sz="4000"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Note the differences in how we call these functions. Why do both cases work?</a:t>
            </a:r>
          </a:p>
        </p:txBody>
      </p:sp>
      <p:sp>
        <p:nvSpPr>
          <p:cNvPr id="460" name="function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463" name="Define a function titled ratio that takes arguments x and y and returns their ratio, x / y…"/>
          <p:cNvSpPr txBox="1"/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863203" indent="-863203">
              <a:buClr>
                <a:srgbClr val="535353"/>
              </a:buClr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Define a function titled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ratio</a:t>
            </a:r>
            <a:r>
              <a:t> that takes arguments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x</a:t>
            </a:r>
            <a:r>
              <a:t> and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y</a:t>
            </a:r>
            <a:r>
              <a:t> and returns their ratio,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x / y</a:t>
            </a:r>
          </a:p>
          <a:p>
            <a:pPr marL="863203" indent="-863203">
              <a:buClr>
                <a:srgbClr val="535353"/>
              </a:buClr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Call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ratio()</a:t>
            </a:r>
            <a:r>
              <a:t> with arguments 3 and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466" name="ratio &lt;- function(x, y) {…"/>
          <p:cNvSpPr txBox="1"/>
          <p:nvPr/>
        </p:nvSpPr>
        <p:spPr>
          <a:xfrm>
            <a:off x="-71184" y="419145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ratio &lt;- function(x, y)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x / y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ratio(3, 4)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0.75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1190096" y="180572"/>
            <a:ext cx="12964093" cy="13354856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handling arg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handling arguments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alling arguments in different 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Calling arguments in different ways</a:t>
            </a:r>
          </a:p>
        </p:txBody>
      </p:sp>
      <p:sp>
        <p:nvSpPr>
          <p:cNvPr id="472" name="pv(FV = 1000, r = .08, n = 5)…"/>
          <p:cNvSpPr txBox="1"/>
          <p:nvPr/>
        </p:nvSpPr>
        <p:spPr>
          <a:xfrm>
            <a:off x="600834" y="4159281"/>
            <a:ext cx="13337733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1000, r = .08, n = 5)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pv(1000, .08, 5)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pv(r = .08, FV = 1000, n = 5)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pv(.08, 1000, 5)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pv(1000, .08)</a:t>
            </a:r>
          </a:p>
          <a:p>
            <a:pPr lvl="2" indent="448055" algn="l" defTabSz="448055">
              <a:spcBef>
                <a:spcPts val="700"/>
              </a:spcBef>
              <a:tabLst>
                <a:tab pos="127000" algn="l"/>
                <a:tab pos="444500" algn="l"/>
              </a:tabLst>
              <a:defRPr sz="3234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in pv(1000, 0.08) : argument "n" is missing, with no default</a:t>
            </a:r>
          </a:p>
        </p:txBody>
      </p:sp>
      <p:sp>
        <p:nvSpPr>
          <p:cNvPr id="473" name="Using argument names…"/>
          <p:cNvSpPr txBox="1"/>
          <p:nvPr/>
        </p:nvSpPr>
        <p:spPr>
          <a:xfrm>
            <a:off x="14255627" y="4175223"/>
            <a:ext cx="9789115" cy="12122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Using argument names</a:t>
            </a:r>
          </a:p>
          <a:p>
            <a:pPr algn="l">
              <a:spcBef>
                <a:spcPts val="85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positional matching</a:t>
            </a:r>
          </a:p>
          <a:p>
            <a:pPr algn="l">
              <a:spcBef>
                <a:spcPts val="85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must use names if you change order otherwise…</a:t>
            </a:r>
          </a:p>
          <a:p>
            <a:pPr algn="l">
              <a:spcBef>
                <a:spcPts val="66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or incorrect computation will occur</a:t>
            </a:r>
          </a:p>
          <a:p>
            <a:pPr algn="l">
              <a:spcBef>
                <a:spcPts val="54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missing arguments results in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etting default arg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default arguments</a:t>
            </a:r>
          </a:p>
        </p:txBody>
      </p:sp>
      <p:sp>
        <p:nvSpPr>
          <p:cNvPr id="476" name="pv &lt;- function(FV, r, n = 5) {…"/>
          <p:cNvSpPr txBox="1"/>
          <p:nvPr/>
        </p:nvSpPr>
        <p:spPr>
          <a:xfrm>
            <a:off x="612162" y="4159281"/>
            <a:ext cx="13326405" cy="9634044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</a:t>
            </a:r>
            <a:r>
              <a:rPr>
                <a:solidFill>
                  <a:srgbClr val="0433FF"/>
                </a:solidFill>
              </a:rPr>
              <a:t>n = 5</a:t>
            </a:r>
            <a:r>
              <a:t>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pv(1000, .08)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680.58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PV(1000, .08, n = 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793.83</a:t>
            </a:r>
          </a:p>
        </p:txBody>
      </p:sp>
      <p:sp>
        <p:nvSpPr>
          <p:cNvPr id="477" name="We can set default argument values…"/>
          <p:cNvSpPr txBox="1"/>
          <p:nvPr/>
        </p:nvSpPr>
        <p:spPr>
          <a:xfrm>
            <a:off x="14287796" y="4207392"/>
            <a:ext cx="9789115" cy="917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We can set </a:t>
            </a:r>
            <a:r>
              <a:rPr>
                <a:solidFill>
                  <a:srgbClr val="0433FF"/>
                </a:solidFill>
              </a:rPr>
              <a:t>default argument values</a:t>
            </a:r>
            <a:endParaRPr>
              <a:solidFill>
                <a:srgbClr val="0433FF"/>
              </a:solidFill>
            </a:endParaRPr>
          </a:p>
          <a:p>
            <a:pPr algn="l">
              <a:spcBef>
                <a:spcPts val="140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if we do not call the argument the default is used</a:t>
            </a:r>
          </a:p>
          <a:p>
            <a:pPr algn="l">
              <a:spcBef>
                <a:spcPts val="65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and we can change the default simply by specifying an n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rdering arg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ordering arguments</a:t>
            </a:r>
          </a:p>
        </p:txBody>
      </p:sp>
      <p:sp>
        <p:nvSpPr>
          <p:cNvPr id="480" name="my_fun &lt;- function(data, arg2, arg3 = 5) {…"/>
          <p:cNvSpPr txBox="1"/>
          <p:nvPr/>
        </p:nvSpPr>
        <p:spPr>
          <a:xfrm>
            <a:off x="537743" y="7116554"/>
            <a:ext cx="11620477" cy="667677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my_fun &lt;- function(data, arg2, arg3 = 5)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body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481" name="Ordering arguments in your functions is important:…"/>
          <p:cNvSpPr txBox="1"/>
          <p:nvPr/>
        </p:nvSpPr>
        <p:spPr>
          <a:xfrm>
            <a:off x="1365713" y="4207392"/>
            <a:ext cx="22711198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Ordering arguments in your functions is important:</a:t>
            </a:r>
          </a:p>
          <a:p>
            <a:pPr marL="714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positional matching</a:t>
            </a:r>
          </a:p>
          <a:p>
            <a:pPr marL="714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pipe (%&gt;%) operator</a:t>
            </a:r>
          </a:p>
        </p:txBody>
      </p:sp>
      <p:sp>
        <p:nvSpPr>
          <p:cNvPr id="482" name="General rules:…"/>
          <p:cNvSpPr txBox="1"/>
          <p:nvPr/>
        </p:nvSpPr>
        <p:spPr>
          <a:xfrm>
            <a:off x="12456432" y="7072557"/>
            <a:ext cx="11620479" cy="631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sng"/>
              <a:t>General rules</a:t>
            </a:r>
            <a:r>
              <a:t>: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argument first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First couple arguments require specifying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Later arguments have defaults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3020109" y="213157"/>
            <a:ext cx="12496234" cy="12496234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Every R package has the same basic shell"/>
          <p:cNvSpPr txBox="1"/>
          <p:nvPr/>
        </p:nvSpPr>
        <p:spPr>
          <a:xfrm>
            <a:off x="781324" y="9275798"/>
            <a:ext cx="1315697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Every R package has the same basic shell</a:t>
            </a:r>
          </a:p>
        </p:txBody>
      </p:sp>
      <p:sp>
        <p:nvSpPr>
          <p:cNvPr id="151" name="Creating the framework"/>
          <p:cNvSpPr txBox="1"/>
          <p:nvPr>
            <p:ph type="title"/>
          </p:nvPr>
        </p:nvSpPr>
        <p:spPr>
          <a:xfrm>
            <a:off x="673100" y="4572000"/>
            <a:ext cx="18439261" cy="4559300"/>
          </a:xfrm>
          <a:prstGeom prst="rect">
            <a:avLst/>
          </a:prstGeom>
        </p:spPr>
        <p:txBody>
          <a:bodyPr anchor="b"/>
          <a:lstStyle>
            <a:lvl1pPr algn="l">
              <a:defRPr cap="none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Creating the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485" name="Earlier in these slides you saw the following code duplicated:…"/>
          <p:cNvSpPr txBox="1"/>
          <p:nvPr>
            <p:ph type="body" idx="1"/>
          </p:nvPr>
        </p:nvSpPr>
        <p:spPr>
          <a:xfrm>
            <a:off x="666750" y="3210869"/>
            <a:ext cx="23050500" cy="10113662"/>
          </a:xfrm>
          <a:prstGeom prst="rect">
            <a:avLst/>
          </a:prstGeom>
        </p:spPr>
        <p:txBody>
          <a:bodyPr anchor="t"/>
          <a:lstStyle/>
          <a:p>
            <a:pPr marL="0" indent="0" defTabSz="817244">
              <a:spcBef>
                <a:spcPts val="6400"/>
              </a:spcBef>
              <a:buSzTx/>
              <a:buNone/>
              <a:defRPr i="1" sz="7425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Earlier in these slides you saw the following code duplicated:</a:t>
            </a:r>
          </a:p>
          <a:p>
            <a:pPr marL="0" indent="0" defTabSz="817244">
              <a:lnSpc>
                <a:spcPct val="100000"/>
              </a:lnSpc>
              <a:spcBef>
                <a:spcPts val="3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(df$a - min(df$a, na.rm = TRUE)) /  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(max(df$a, na.rm = TRUE) - min(df$a, na.rm = TRUE))</a:t>
            </a: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i="1" sz="7425">
                <a:latin typeface="+mn-lt"/>
                <a:ea typeface="+mn-ea"/>
                <a:cs typeface="+mn-cs"/>
                <a:sym typeface="Gill Sans Light"/>
              </a:rPr>
              <a:t>Can you write a function called </a:t>
            </a:r>
            <a:r>
              <a:rPr sz="6435"/>
              <a:t>rescale</a:t>
            </a:r>
            <a:r>
              <a:rPr i="1" sz="7425">
                <a:latin typeface="+mn-lt"/>
                <a:ea typeface="+mn-ea"/>
                <a:cs typeface="+mn-cs"/>
                <a:sym typeface="Gill Sans Light"/>
              </a:rPr>
              <a:t> that takes argument </a:t>
            </a:r>
            <a:r>
              <a:rPr sz="6435"/>
              <a:t>x</a:t>
            </a:r>
            <a:r>
              <a:rPr i="1" sz="7425">
                <a:latin typeface="+mn-lt"/>
                <a:ea typeface="+mn-ea"/>
                <a:cs typeface="+mn-cs"/>
                <a:sym typeface="Gill Sans Light"/>
              </a:rPr>
              <a:t> and executes this code?</a:t>
            </a:r>
            <a:endParaRPr i="1" sz="7425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i="1" sz="7425">
              <a:latin typeface="+mn-lt"/>
              <a:ea typeface="+mn-ea"/>
              <a:cs typeface="+mn-cs"/>
              <a:sym typeface="Gill Sans Light"/>
            </a:endParaRPr>
          </a:p>
          <a:p>
            <a:pPr marL="0" indent="0" defTabSz="817244">
              <a:lnSpc>
                <a:spcPct val="100000"/>
              </a:lnSpc>
              <a:spcBef>
                <a:spcPts val="1900"/>
              </a:spcBef>
              <a:buSzTx/>
              <a:buNone/>
              <a:defRPr sz="495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i="1" sz="7425">
                <a:latin typeface="+mn-lt"/>
                <a:ea typeface="+mn-ea"/>
                <a:cs typeface="+mn-cs"/>
                <a:sym typeface="Gill Sans Light"/>
              </a:rPr>
              <a:t>Test it on the vector provided in your .R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488" name="rescale &lt;- function(x){…"/>
          <p:cNvSpPr txBox="1"/>
          <p:nvPr/>
        </p:nvSpPr>
        <p:spPr>
          <a:xfrm>
            <a:off x="443518" y="419145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function(x){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range(x, na.rm = TRUE)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(x - rng[1]) / (rng[2] - rng[1])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0.2704415 0.8299695 0.4060968 0.9358038 1.0000000 0.0000000 0.5392146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[8] 0.9463095 0.5652837 0.4593287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491" name="Now add an argument to rescale that allows you to round the output to a specified decimal.  Set the default to 2."/>
          <p:cNvSpPr txBox="1"/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add an argument to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that allows you to round the output to a specified decimal.  Set the default to 2.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494" name="rescale &lt;- function(x, digits = 2){…"/>
          <p:cNvSpPr txBox="1"/>
          <p:nvPr/>
        </p:nvSpPr>
        <p:spPr>
          <a:xfrm>
            <a:off x="443518" y="419145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2){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range(x, na.rm = TRUE)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scaled &lt;- (x - rng[1]) / (rng[2] - rng[1])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round(scaled, digits = digits)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0.27 0.83 0.41 0.94 1.00 0.00 0.54 0.95 0.57 0.46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rescale(vec1, 3)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0.270 0.830 0.406 0.936 1.000 0.000 0.539 0.946 0.565 0.459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497" name="Now let’s move the na.rm = TRUE argument into the functions formals so that the user can specify whether or not they want to remove NAs.  Set the default to TRUE."/>
          <p:cNvSpPr txBox="1"/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let’s move the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na.rm = TRUE</a:t>
            </a:r>
            <a:r>
              <a:t> argument into the functions formals so that the user can specify whether or not they want to remove NAs.  Set the default to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TRUE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500" name="rescale &lt;- function(x, digits = 2, na.rm = TRUE){…"/>
          <p:cNvSpPr txBox="1"/>
          <p:nvPr/>
        </p:nvSpPr>
        <p:spPr>
          <a:xfrm>
            <a:off x="443518" y="419145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2, na.rm = TRUE){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if(isTRUE(na.rm)) x &lt;- na.omit(x)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scaled &lt;- (x - rng[1]) / (rng[2] - rng[1])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round(scaled, digits = digits)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vec1 &lt;- c(NA, vec1)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0.27 0.83 0.41 0.94 1.00 0.00 0.54 0.95 0.57 0.46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attr(,"na.action")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1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attr(,"class")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"omit"</a:t>
            </a:r>
          </a:p>
        </p:txBody>
      </p:sp>
      <p:sp>
        <p:nvSpPr>
          <p:cNvPr id="501" name="Showing how many missing values were removed"/>
          <p:cNvSpPr txBox="1"/>
          <p:nvPr/>
        </p:nvSpPr>
        <p:spPr>
          <a:xfrm>
            <a:off x="1020639" y="3253432"/>
            <a:ext cx="124378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Showing how many missing values were removed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504" name="rescale &lt;- function(x, digits = 2, na.rm = TRUE){…"/>
          <p:cNvSpPr txBox="1"/>
          <p:nvPr/>
        </p:nvSpPr>
        <p:spPr>
          <a:xfrm>
            <a:off x="443518" y="4191450"/>
            <a:ext cx="23050501" cy="9786325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2, na.rm = TRUE){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if(isTRUE(na.rm)) x &lt;- x[!is.na(x)]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scaled &lt;- (x - rng[1]) / (rng[2] - rng[1])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round(scaled, digits = digits)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rescale(vec1)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0.27 0.83 0.41 0.94 1.00 0.00 0.54 0.95 0.57 0.46</a:t>
            </a:r>
          </a:p>
        </p:txBody>
      </p:sp>
      <p:sp>
        <p:nvSpPr>
          <p:cNvPr id="505" name="Hiding how many missing values were removed"/>
          <p:cNvSpPr txBox="1"/>
          <p:nvPr/>
        </p:nvSpPr>
        <p:spPr>
          <a:xfrm>
            <a:off x="1020639" y="3253432"/>
            <a:ext cx="1194427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Hiding how many missing values were removed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508" name="Now try to apply the rescale function across each variable in the mtcars data set.…"/>
          <p:cNvSpPr txBox="1"/>
          <p:nvPr>
            <p:ph type="body" idx="1"/>
          </p:nvPr>
        </p:nvSpPr>
        <p:spPr>
          <a:xfrm>
            <a:off x="666750" y="5688374"/>
            <a:ext cx="23050500" cy="7636157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Now try to apply the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rescale</a:t>
            </a:r>
            <a:r>
              <a:t> function across each variable in the </a:t>
            </a:r>
            <a:r>
              <a:rPr i="0" sz="6500">
                <a:latin typeface="Monaco"/>
                <a:ea typeface="Monaco"/>
                <a:cs typeface="Monaco"/>
                <a:sym typeface="Monaco"/>
              </a:rPr>
              <a:t>mtcars</a:t>
            </a:r>
            <a:r>
              <a:t> data set.</a:t>
            </a:r>
          </a:p>
          <a:p>
            <a:pPr marL="0" indent="0">
              <a:buSzTx/>
              <a:buNone/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marL="0" indent="0" algn="ctr">
              <a:buSzTx/>
              <a:buNone/>
              <a:defRPr i="1" sz="6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Hint: try using one of the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apply</a:t>
            </a:r>
            <a:r>
              <a:t> or </a:t>
            </a:r>
            <a:r>
              <a:rPr i="0">
                <a:latin typeface="Monaco"/>
                <a:ea typeface="Monaco"/>
                <a:cs typeface="Monaco"/>
                <a:sym typeface="Monaco"/>
              </a:rPr>
              <a:t>map</a:t>
            </a:r>
            <a:r>
              <a:t> functions.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511" name="library(purrr)…"/>
          <p:cNvSpPr txBox="1"/>
          <p:nvPr/>
        </p:nvSpPr>
        <p:spPr>
          <a:xfrm>
            <a:off x="406404" y="4154336"/>
            <a:ext cx="23050501" cy="1406677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library(purrr)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mtcars %&gt;%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map_df(rescale)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32 × 11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mpg   cyl  disp    hp  drat    wt  qsec    vs    am  gear  carb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&lt;dbl&gt; &lt;dbl&gt; &lt;dbl&gt; &lt;dbl&gt; &lt;dbl&gt; &lt;dbl&gt; &lt;dbl&gt; &lt;dbl&gt; &lt;dbl&gt; &lt;dbl&gt;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1   0.45   0.5  0.22  0.20  0.53  0.28  0.23     0     1   0.5  0.43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2   0.45   0.5  0.22  0.20  0.53  0.35  0.30     0     1   0.5  0.43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3   0.53   0.0  0.09  0.14  0.50  0.21  0.49     1     1   0.5  0.00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4   0.47   0.5  0.47  0.20  0.15  0.44  0.59     1     0   0.0  0.00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5   0.35   1.0  0.72  0.43  0.18  0.49  0.30     0     0   0.0  0.14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6   0.33   0.5  0.38  0.19  0.00  0.50  0.68     1     0   0.0  0.00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7   0.17   1.0  0.72  0.68  0.21  0.53  0.16     0     0   0.0  0.43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8   0.60   0.0  0.19  0.04  0.43  0.43  0.65     1     0   0.5  0.14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9   0.53   0.0  0.17  0.15  0.53  0.42  1.00     1     0   0.5  0.14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10  0.37   0.5  0.24  0.25  0.53  0.49  0.45     1     0   0.5  0.43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22 more rows</a:t>
            </a:r>
          </a:p>
        </p:txBody>
      </p:sp>
      <p:sp>
        <p:nvSpPr>
          <p:cNvPr id="512" name="You can now apply this function over a data frame, list, matrix with the map function"/>
          <p:cNvSpPr txBox="1"/>
          <p:nvPr/>
        </p:nvSpPr>
        <p:spPr>
          <a:xfrm>
            <a:off x="1020639" y="3253432"/>
            <a:ext cx="2104046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You can now apply this function over a data frame, list, matrix with the map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A5F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invalid parameters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12992766" y="826029"/>
            <a:ext cx="12063943" cy="1206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etting up an r package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up an r package Project</a:t>
            </a:r>
          </a:p>
        </p:txBody>
      </p:sp>
      <p:sp>
        <p:nvSpPr>
          <p:cNvPr id="154" name="File &gt;&gt; New Project"/>
          <p:cNvSpPr txBox="1"/>
          <p:nvPr/>
        </p:nvSpPr>
        <p:spPr>
          <a:xfrm>
            <a:off x="873391" y="3924749"/>
            <a:ext cx="13526186" cy="1053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3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File &gt;&gt; New Project</a:t>
            </a:r>
          </a:p>
        </p:txBody>
      </p:sp>
      <p:pic>
        <p:nvPicPr>
          <p:cNvPr id="155" name="fullsizeoutput_1.jpeg" descr="fullsizeoutput_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490" y="6231962"/>
            <a:ext cx="6350001" cy="4544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 Shot 2017-11-13 at 7.53.50 AM.png" descr="Screen Shot 2017-11-13 at 7.53.5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7456" y="6237199"/>
            <a:ext cx="6350001" cy="4533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 Shot 2017-11-13 at 7.54.24 AM.png" descr="Screen Shot 2017-11-13 at 7.54.2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3422" y="6237199"/>
            <a:ext cx="6350001" cy="453367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Line"/>
          <p:cNvSpPr/>
          <p:nvPr/>
        </p:nvSpPr>
        <p:spPr>
          <a:xfrm>
            <a:off x="7133054" y="8504034"/>
            <a:ext cx="1672838" cy="1"/>
          </a:xfrm>
          <a:prstGeom prst="line">
            <a:avLst/>
          </a:prstGeom>
          <a:ln w="889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9" name="Line"/>
          <p:cNvSpPr/>
          <p:nvPr/>
        </p:nvSpPr>
        <p:spPr>
          <a:xfrm>
            <a:off x="15819020" y="8504034"/>
            <a:ext cx="1672838" cy="1"/>
          </a:xfrm>
          <a:prstGeom prst="line">
            <a:avLst/>
          </a:prstGeom>
          <a:ln w="889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0" name="Rectangle"/>
          <p:cNvSpPr/>
          <p:nvPr/>
        </p:nvSpPr>
        <p:spPr>
          <a:xfrm>
            <a:off x="261378" y="7212650"/>
            <a:ext cx="6730226" cy="1003177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Rectangle"/>
          <p:cNvSpPr/>
          <p:nvPr/>
        </p:nvSpPr>
        <p:spPr>
          <a:xfrm>
            <a:off x="8940993" y="7530448"/>
            <a:ext cx="6730226" cy="679566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Alternatively:  devtools::create(&quot;path/to/package/myfirstpackage&quot;)"/>
          <p:cNvSpPr txBox="1"/>
          <p:nvPr/>
        </p:nvSpPr>
        <p:spPr>
          <a:xfrm>
            <a:off x="856152" y="12437480"/>
            <a:ext cx="22684396" cy="899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Alternatively: 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devtools::create("path/to/package/myfirstpackage")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18" name="my_fun &lt;- function(data, arg2, arg3 = 5) {…"/>
          <p:cNvSpPr txBox="1"/>
          <p:nvPr/>
        </p:nvSpPr>
        <p:spPr>
          <a:xfrm>
            <a:off x="857564" y="6666605"/>
            <a:ext cx="11300656" cy="7126719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my_fun &lt;- function(data, arg2, arg3 = 5)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if(condition)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message or warning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body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519" name="For functions that will be re-used, and especially for those used by someone other than the creator, it is good to check the validity of the arguments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For functions that will be re-used, and especially for those used by someone other than the creator, it is good to check the validity of the arguments.</a:t>
            </a:r>
          </a:p>
        </p:txBody>
      </p:sp>
      <p:sp>
        <p:nvSpPr>
          <p:cNvPr id="520" name="Common issues:…"/>
          <p:cNvSpPr txBox="1"/>
          <p:nvPr/>
        </p:nvSpPr>
        <p:spPr>
          <a:xfrm>
            <a:off x="12456432" y="6646324"/>
            <a:ext cx="11620479" cy="674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sng"/>
              <a:t>Common issues</a:t>
            </a:r>
            <a:r>
              <a:t>: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Making sure data is in the right structure (i.e. df, list, vector)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Are the argument inputs the right class (i.e. numeric, character)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Are the argument inputs within the proper boundary limits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23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42073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Our pv function works on a vector of future values, not data frames, lists, or matrices.  Let’s add a warning in case a user tries to feed it a non-atomic vector.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26" name="pv &lt;- function(FV, r, n = 5) {…"/>
          <p:cNvSpPr txBox="1"/>
          <p:nvPr/>
        </p:nvSpPr>
        <p:spPr>
          <a:xfrm>
            <a:off x="857564" y="5544917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n = 5)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2192"/>
                </a:solidFill>
              </a:rPr>
              <a:t>if(!is.atomic(FV)</a:t>
            </a:r>
            <a:r>
              <a:t> {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stop('FV must be an atomic vector')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527" name="Our pv function works on a vector of future values, not data frames, lists, or matrices.  Let’s add a warning in case a user tries to feed it a non-atomic 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Our pv function works on a vector of future values, not data frames, lists, or matrices.  Let’s add a warning in case a user tries to feed it a non-atomic vector.</a:t>
            </a:r>
          </a:p>
        </p:txBody>
      </p:sp>
      <p:sp>
        <p:nvSpPr>
          <p:cNvPr id="528" name="Check if class of FV is something other than a vector (be careful with is.vector - use is.atomic instead)…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Check if class of FV is something other than a vector (be careful with is.vector - use is.atomic instead)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If so, stop, return an error, and the specified message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31" name="fv_l &lt;- list(fv1 = 800,…"/>
          <p:cNvSpPr txBox="1"/>
          <p:nvPr/>
        </p:nvSpPr>
        <p:spPr>
          <a:xfrm>
            <a:off x="857564" y="5544917"/>
            <a:ext cx="11300656" cy="8248407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fv_l &lt;- list(fv1 = 800,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fv2 = 900,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fv3 = 1100)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pv(fv_l, 0.08)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in pv(fv_l, 0.08) : FV must be an atomic vector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</p:txBody>
      </p:sp>
      <p:sp>
        <p:nvSpPr>
          <p:cNvPr id="532" name="Our pv function works on a vector of future values, not data frames, lists, or matrices.  Let’s add a warning in case a user tries to feed it a non-vector."/>
          <p:cNvSpPr txBox="1"/>
          <p:nvPr/>
        </p:nvSpPr>
        <p:spPr>
          <a:xfrm>
            <a:off x="866702" y="3216792"/>
            <a:ext cx="23210209" cy="2866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Our pv function works on a vector of future values, not data frames, lists, or matrices.  Let’s add a warning in case a user tries to feed it a non-vector.</a:t>
            </a:r>
          </a:p>
        </p:txBody>
      </p:sp>
      <p:sp>
        <p:nvSpPr>
          <p:cNvPr id="533" name="Now when we execute pv on a non-atomic vector we get an error output"/>
          <p:cNvSpPr txBox="1"/>
          <p:nvPr/>
        </p:nvSpPr>
        <p:spPr>
          <a:xfrm>
            <a:off x="12456432" y="5506804"/>
            <a:ext cx="11620479" cy="813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/>
                </a:solidFill>
              </a:rPr>
              <a:t>Now when we execute pv on a non-atomic vector we get an </a:t>
            </a:r>
            <a:r>
              <a:rPr>
                <a:solidFill>
                  <a:srgbClr val="FF2600"/>
                </a:solidFill>
              </a:rPr>
              <a:t>error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36" name="pv &lt;- function(FV, r, n = 5) {…"/>
          <p:cNvSpPr txBox="1"/>
          <p:nvPr/>
        </p:nvSpPr>
        <p:spPr>
          <a:xfrm>
            <a:off x="857564" y="4416414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n = 5) {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endParaRPr sz="1185"/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2192"/>
                </a:solidFill>
              </a:rPr>
              <a:t>if(!is.atomic(FV))</a:t>
            </a:r>
            <a:r>
              <a:t> {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stop('FV must be an atomic vector')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942192"/>
                </a:solidFill>
              </a:rPr>
              <a:t>if(!is.numeric(FV) | !is.numeric(r) | !is.numeric(n))</a:t>
            </a:r>
            <a:r>
              <a:t>{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stop('This function only works for numeric inputs!\n', </a:t>
            </a:r>
            <a:endParaRPr>
              <a:solidFill>
                <a:srgbClr val="FF2600"/>
              </a:solidFill>
            </a:endParaRP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'You have provided objects of the following classes:\n', 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'FV: ', class(FV), '\n',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'r: ', class(r), '\n',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'n: ', class(n))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present_value &lt;- FV / (1 + r)^n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361188" algn="l" defTabSz="361188">
              <a:spcBef>
                <a:spcPts val="600"/>
              </a:spcBef>
              <a:tabLst>
                <a:tab pos="101600" algn="l"/>
                <a:tab pos="355600" algn="l"/>
              </a:tabLst>
              <a:defRPr sz="2607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537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Now let’s add tests for the type of class input.</a:t>
            </a:r>
          </a:p>
        </p:txBody>
      </p:sp>
      <p:sp>
        <p:nvSpPr>
          <p:cNvPr id="538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5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we test for 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type</a:t>
            </a:r>
          </a:p>
          <a:p>
            <a:pPr marL="762000" indent="-508000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argument class</a:t>
            </a:r>
          </a:p>
          <a:p>
            <a:pPr algn="l">
              <a:spcBef>
                <a:spcPts val="2500"/>
              </a:spcBef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/>
                </a:solidFill>
              </a:rPr>
              <a:t>and both of these will provide </a:t>
            </a:r>
            <a:r>
              <a:rPr>
                <a:solidFill>
                  <a:srgbClr val="FF2600"/>
                </a:solidFill>
              </a:rPr>
              <a:t>warnings if violated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41" name="pv(FV = &quot;1000&quot;, .08, n = 5)…"/>
          <p:cNvSpPr txBox="1"/>
          <p:nvPr/>
        </p:nvSpPr>
        <p:spPr>
          <a:xfrm>
            <a:off x="857564" y="4416414"/>
            <a:ext cx="13629135" cy="9376910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"1000", .08, n = 5)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in pv(FV = "1000", 0.08, n = 5) : 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This function only works for numeric inputs!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You have provided objects of the following classes: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FV: character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r: numeric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n: numeric</a:t>
            </a:r>
          </a:p>
        </p:txBody>
      </p:sp>
      <p:sp>
        <p:nvSpPr>
          <p:cNvPr id="542" name="Now let’s add tests for the type of class input.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Now let’s add tests for the type of class input.</a:t>
            </a:r>
          </a:p>
        </p:txBody>
      </p:sp>
      <p:sp>
        <p:nvSpPr>
          <p:cNvPr id="543" name="Now we test for…"/>
          <p:cNvSpPr txBox="1"/>
          <p:nvPr/>
        </p:nvSpPr>
        <p:spPr>
          <a:xfrm>
            <a:off x="15030938" y="4403093"/>
            <a:ext cx="9045973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5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Now we test for </a:t>
            </a:r>
          </a:p>
          <a:p>
            <a:pPr marL="762000" indent="-508000" algn="l">
              <a:spcBef>
                <a:spcPts val="2500"/>
              </a:spcBef>
              <a:buClr>
                <a:srgbClr val="515151">
                  <a:alpha val="20000"/>
                </a:srgbClr>
              </a:buClr>
              <a:buSzPct val="82000"/>
              <a:buChar char="•"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data type</a:t>
            </a:r>
          </a:p>
          <a:p>
            <a:pPr marL="762000" indent="-508000" algn="l">
              <a:spcBef>
                <a:spcPts val="2500"/>
              </a:spcBef>
              <a:buClr>
                <a:srgbClr val="515151">
                  <a:alpha val="20000"/>
                </a:srgbClr>
              </a:buClr>
              <a:buSzPct val="82000"/>
              <a:buChar char="•"/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argument class</a:t>
            </a:r>
          </a:p>
          <a:p>
            <a:pPr algn="l">
              <a:spcBef>
                <a:spcPts val="2500"/>
              </a:spcBef>
              <a:defRPr sz="4000">
                <a:solidFill>
                  <a:srgbClr val="9421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15151">
                    <a:alpha val="20000"/>
                  </a:srgbClr>
                </a:solidFill>
              </a:rPr>
              <a:t>and both of these will provide </a:t>
            </a:r>
            <a:r>
              <a:rPr>
                <a:solidFill>
                  <a:srgbClr val="FF2600"/>
                </a:solidFill>
              </a:rPr>
              <a:t>warnings if violated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46" name="What else can you think of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What else can you think of?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49" name="pv &lt;- function(FV, r, n = 5) {…"/>
          <p:cNvSpPr txBox="1"/>
          <p:nvPr/>
        </p:nvSpPr>
        <p:spPr>
          <a:xfrm>
            <a:off x="857564" y="4253638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 &lt;- function(FV, r, n = 5) {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endParaRPr sz="975"/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if(!is.atomic(FV)) {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stop('FV must be an atomic vector')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if(!is.numeric(FV) | !is.numeric(r) | !is.numeric(n)){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stop('This function only works for numeric inputs!\n', 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'You have provided objects of the following classes:\n', 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'FV: ', class(FV), '\n',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'r: ', class(r), '\n',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'n: ', class(n))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endParaRPr sz="975"/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if(r &lt; 0 | r &gt; .25) {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message('The input for r exceeds the normal\n',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'range for interest rates (0-25%)')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}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515151">
                    <a:alpha val="50000"/>
                  </a:srgbClr>
                </a:solidFill>
              </a:rPr>
              <a:t> present_value &lt;- FV / (1 + r)^n</a:t>
            </a:r>
            <a:endParaRPr>
              <a:solidFill>
                <a:srgbClr val="515151">
                  <a:alpha val="50000"/>
                </a:srgbClr>
              </a:solidFill>
            </a:endParaRP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round(present_value, 2)</a:t>
            </a:r>
          </a:p>
          <a:p>
            <a:pPr lvl="2" indent="297179" algn="l" defTabSz="297179">
              <a:spcBef>
                <a:spcPts val="500"/>
              </a:spcBef>
              <a:tabLst>
                <a:tab pos="88900" algn="l"/>
                <a:tab pos="292100" algn="l"/>
              </a:tabLst>
              <a:defRPr sz="2145">
                <a:solidFill>
                  <a:srgbClr val="515151">
                    <a:alpha val="5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550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What else can you think of? What about abnormal interest rate ranges?</a:t>
            </a:r>
          </a:p>
        </p:txBody>
      </p:sp>
      <p:sp>
        <p:nvSpPr>
          <p:cNvPr id="551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5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If we add a message() this allows us to:</a:t>
            </a:r>
          </a:p>
          <a:p>
            <a:pPr marL="460375" indent="-460375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notify the user of something</a:t>
            </a:r>
          </a:p>
          <a:p>
            <a:pPr marL="460375" indent="-460375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while still executing the code</a:t>
            </a:r>
          </a:p>
        </p:txBody>
      </p:sp>
      <p:sp>
        <p:nvSpPr>
          <p:cNvPr id="552" name="Line"/>
          <p:cNvSpPr/>
          <p:nvPr/>
        </p:nvSpPr>
        <p:spPr>
          <a:xfrm flipH="1">
            <a:off x="8370547" y="5708910"/>
            <a:ext cx="5451722" cy="4751918"/>
          </a:xfrm>
          <a:prstGeom prst="line">
            <a:avLst/>
          </a:prstGeom>
          <a:ln w="50800">
            <a:solidFill>
              <a:srgbClr val="5A5F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invalid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invalid parameters</a:t>
            </a:r>
          </a:p>
        </p:txBody>
      </p:sp>
      <p:sp>
        <p:nvSpPr>
          <p:cNvPr id="555" name="pv(FV = 1000, r = .28, n = 5)…"/>
          <p:cNvSpPr txBox="1"/>
          <p:nvPr/>
        </p:nvSpPr>
        <p:spPr>
          <a:xfrm>
            <a:off x="857564" y="4253638"/>
            <a:ext cx="12886852" cy="9539686"/>
          </a:xfrm>
          <a:prstGeom prst="rect">
            <a:avLst/>
          </a:prstGeom>
          <a:solidFill>
            <a:srgbClr val="E5E5E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pv(FV = 1000, r = .28, n = 5)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The input for r exceeds the normal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FF2600">
                    <a:alpha val="74949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range for interest rates (0-25%)</a:t>
            </a:r>
          </a:p>
          <a:p>
            <a:pPr lvl="2" algn="l" defTabSz="457200">
              <a:spcBef>
                <a:spcPts val="800"/>
              </a:spcBef>
              <a:tabLst>
                <a:tab pos="139700" algn="l"/>
                <a:tab pos="457200" algn="l"/>
              </a:tabLst>
              <a:defRPr sz="33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1292.36</a:t>
            </a:r>
          </a:p>
        </p:txBody>
      </p:sp>
      <p:sp>
        <p:nvSpPr>
          <p:cNvPr id="556" name="What else can you think of? What about abnormal interest rate ranges?"/>
          <p:cNvSpPr txBox="1"/>
          <p:nvPr/>
        </p:nvSpPr>
        <p:spPr>
          <a:xfrm>
            <a:off x="866702" y="3216792"/>
            <a:ext cx="23210209" cy="1206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5300"/>
              </a:spcBef>
              <a:defRPr sz="4000">
                <a:solidFill>
                  <a:srgbClr val="51515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What else can you think of? What about abnormal interest rate ranges?</a:t>
            </a:r>
          </a:p>
        </p:txBody>
      </p:sp>
      <p:sp>
        <p:nvSpPr>
          <p:cNvPr id="557" name="If we add a message() this allows us to:…"/>
          <p:cNvSpPr txBox="1"/>
          <p:nvPr/>
        </p:nvSpPr>
        <p:spPr>
          <a:xfrm>
            <a:off x="14257050" y="4403093"/>
            <a:ext cx="9819862" cy="924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500"/>
              </a:spcBef>
              <a:defRPr sz="4000">
                <a:solidFill>
                  <a:srgbClr val="515151">
                    <a:alpha val="20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If we add a message() this allows us to:</a:t>
            </a:r>
          </a:p>
          <a:p>
            <a:pPr marL="460375" indent="-460375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FF2600">
                    <a:alpha val="75000"/>
                  </a:srgb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notify the user of something</a:t>
            </a:r>
          </a:p>
          <a:p>
            <a:pPr marL="460375" indent="-460375" algn="l">
              <a:spcBef>
                <a:spcPts val="2500"/>
              </a:spcBef>
              <a:buClr>
                <a:srgbClr val="535353"/>
              </a:buClr>
              <a:buSzPct val="82000"/>
              <a:buChar char="•"/>
              <a:defRPr sz="4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while still executing the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C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Your tu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Your turn!</a:t>
            </a:r>
          </a:p>
        </p:txBody>
      </p:sp>
      <p:sp>
        <p:nvSpPr>
          <p:cNvPr id="560" name="Going back to the rescale function:…"/>
          <p:cNvSpPr txBox="1"/>
          <p:nvPr>
            <p:ph type="body" idx="1"/>
          </p:nvPr>
        </p:nvSpPr>
        <p:spPr>
          <a:xfrm>
            <a:off x="666750" y="4558422"/>
            <a:ext cx="23050500" cy="8766109"/>
          </a:xfrm>
          <a:prstGeom prst="rect">
            <a:avLst/>
          </a:prstGeom>
        </p:spPr>
        <p:txBody>
          <a:bodyPr anchor="t"/>
          <a:lstStyle/>
          <a:p>
            <a:pPr marL="0" indent="0">
              <a:lnSpc>
                <a:spcPct val="150000"/>
              </a:lnSpc>
              <a:buSzTx/>
              <a:buNone/>
              <a:defRPr i="1" sz="7500">
                <a:solidFill>
                  <a:srgbClr val="005493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Going back to the rescale function: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rescale &lt;- function(x, digits = 2, na.rm = TRUE){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if(isTRUE(na.rm)) x &lt;- x[!is.na(x)]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rng &lt;- range(x)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scaled &lt;- (x - rng[1]) / (rng[2] - rng[1])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round(scaled, digits = digits)</a:t>
            </a:r>
          </a:p>
          <a:p>
            <a:pPr marL="0" indent="0">
              <a:lnSpc>
                <a:spcPct val="100000"/>
              </a:lnSpc>
              <a:spcBef>
                <a:spcPts val="2000"/>
              </a:spcBef>
              <a:buSzTx/>
              <a:buNone/>
              <a:defRPr sz="4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